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4"/>
    <p:sldMasterId id="2147483666" r:id="rId5"/>
  </p:sldMasterIdLst>
  <p:notesMasterIdLst>
    <p:notesMasterId r:id="rId26"/>
  </p:notesMasterIdLst>
  <p:sldIdLst>
    <p:sldId id="289" r:id="rId6"/>
    <p:sldId id="258" r:id="rId7"/>
    <p:sldId id="307" r:id="rId8"/>
    <p:sldId id="303" r:id="rId9"/>
    <p:sldId id="304" r:id="rId10"/>
    <p:sldId id="309" r:id="rId11"/>
    <p:sldId id="298" r:id="rId12"/>
    <p:sldId id="299" r:id="rId13"/>
    <p:sldId id="260" r:id="rId14"/>
    <p:sldId id="300" r:id="rId15"/>
    <p:sldId id="301" r:id="rId16"/>
    <p:sldId id="271" r:id="rId17"/>
    <p:sldId id="263" r:id="rId18"/>
    <p:sldId id="302" r:id="rId19"/>
    <p:sldId id="297" r:id="rId20"/>
    <p:sldId id="294" r:id="rId21"/>
    <p:sldId id="295" r:id="rId22"/>
    <p:sldId id="308" r:id="rId23"/>
    <p:sldId id="305" r:id="rId24"/>
    <p:sldId id="27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97E31F-333B-4D43-A7EB-760B246E2D40}" v="53" dt="2024-09-18T09:08:48.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3" autoAdjust="0"/>
    <p:restoredTop sz="81646" autoAdjust="0"/>
  </p:normalViewPr>
  <p:slideViewPr>
    <p:cSldViewPr snapToGrid="0">
      <p:cViewPr varScale="1">
        <p:scale>
          <a:sx n="54" d="100"/>
          <a:sy n="54" d="100"/>
        </p:scale>
        <p:origin x="1016" y="5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Story of the research – why I became interested. About the funder.</a:t>
            </a:r>
          </a:p>
        </p:txBody>
      </p:sp>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336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4057397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Maternal mental health crisis. 20% of parents experience postnatal depression. This may be an underestimate as it is not routinely screened. </a:t>
            </a:r>
          </a:p>
          <a:p>
            <a:pPr marL="158750" indent="0">
              <a:buNone/>
            </a:pPr>
            <a:r>
              <a:rPr lang="en-GB" dirty="0"/>
              <a:t>A study by the British Red Cross found that more than 80%  mothers under the age of 30 had feelings of loneliness some of the time, while more than 50% said they felt lonely all the time.  Loneliness is linked with perinatal mental health problems, which are mental health issues that arise from conception to up to two years post-birth, including for parents who adopt. Perinatal mental health issues affect up to 20% of all parents. </a:t>
            </a:r>
          </a:p>
          <a:p>
            <a:endParaRPr lang="en-GB" dirty="0"/>
          </a:p>
        </p:txBody>
      </p:sp>
    </p:spTree>
    <p:extLst>
      <p:ext uri="{BB962C8B-B14F-4D97-AF65-F5344CB8AC3E}">
        <p14:creationId xmlns:p14="http://schemas.microsoft.com/office/powerpoint/2010/main" val="354087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20% of parents experience postnatal depression</a:t>
            </a:r>
          </a:p>
          <a:p>
            <a:pPr marL="158750" indent="0">
              <a:buNone/>
            </a:pPr>
            <a:endParaRPr lang="en-GB" dirty="0"/>
          </a:p>
        </p:txBody>
      </p:sp>
    </p:spTree>
    <p:extLst>
      <p:ext uri="{BB962C8B-B14F-4D97-AF65-F5344CB8AC3E}">
        <p14:creationId xmlns:p14="http://schemas.microsoft.com/office/powerpoint/2010/main" val="3942493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33918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This film shares stories based on the experiences of the 58 parents who took part in my research exploring solutions to perinatal loneliness. The stories are fictional but are based on the accounts of parents who shared the times they felt most lonely. We hope this film will raise awareness of what leads to feelings of loneliness including poverty, discrimination, unrealistic expectations put on parents, inadequate support, and being excluded. We hope that after watching this film, some people will realise they are not alone in feeling lonely.  </a:t>
            </a:r>
          </a:p>
          <a:p>
            <a:r>
              <a:rPr lang="en-GB" dirty="0"/>
              <a:t>You will now see nine animations that represent a range of experiences told through the eyes of the storyteller. Each story is separated by the image of an eye opening and closing.</a:t>
            </a:r>
          </a:p>
          <a:p>
            <a:r>
              <a:rPr lang="en-GB" dirty="0"/>
              <a:t>After the ninth story, we will share information about our research into the solutions for loneliness, including how to find a report about what we can do to changes things. We’ll also share details of where to go for help if you need it.</a:t>
            </a:r>
          </a:p>
          <a:p>
            <a:endParaRPr lang="en-GB" dirty="0"/>
          </a:p>
        </p:txBody>
      </p:sp>
    </p:spTree>
    <p:extLst>
      <p:ext uri="{BB962C8B-B14F-4D97-AF65-F5344CB8AC3E}">
        <p14:creationId xmlns:p14="http://schemas.microsoft.com/office/powerpoint/2010/main" val="3328386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b="1" dirty="0"/>
              <a:t>Every single unique situation will look differently and will need a unique perspective </a:t>
            </a:r>
          </a:p>
        </p:txBody>
      </p:sp>
    </p:spTree>
    <p:extLst>
      <p:ext uri="{BB962C8B-B14F-4D97-AF65-F5344CB8AC3E}">
        <p14:creationId xmlns:p14="http://schemas.microsoft.com/office/powerpoint/2010/main" val="321549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Encourage parents to access support</a:t>
            </a:r>
          </a:p>
        </p:txBody>
      </p:sp>
    </p:spTree>
    <p:extLst>
      <p:ext uri="{BB962C8B-B14F-4D97-AF65-F5344CB8AC3E}">
        <p14:creationId xmlns:p14="http://schemas.microsoft.com/office/powerpoint/2010/main" val="3690192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Encourage parents to get outside and make connections</a:t>
            </a:r>
          </a:p>
        </p:txBody>
      </p:sp>
    </p:spTree>
    <p:extLst>
      <p:ext uri="{BB962C8B-B14F-4D97-AF65-F5344CB8AC3E}">
        <p14:creationId xmlns:p14="http://schemas.microsoft.com/office/powerpoint/2010/main" val="3129887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166422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30686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81127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7"/>
            <a:ext cx="10515600" cy="865467"/>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rgbClr val="193E72"/>
              </a:buClr>
              <a:buSzPts val="3200"/>
              <a:buFont typeface="Arial"/>
              <a:buNone/>
              <a:defRPr sz="3200">
                <a:solidFill>
                  <a:srgbClr val="193E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535065"/>
            <a:ext cx="10515600" cy="4256453"/>
          </a:xfrm>
          <a:prstGeom prst="rect">
            <a:avLst/>
          </a:prstGeom>
          <a:noFill/>
          <a:ln>
            <a:noFill/>
          </a:ln>
        </p:spPr>
        <p:txBody>
          <a:bodyPr spcFirstLastPara="1" wrap="square" lIns="91425" tIns="45700" rIns="91425" bIns="45700" anchor="t" anchorCtr="0"/>
          <a:lstStyle>
            <a:lvl1pPr marL="457200" lvl="0" indent="-381000" algn="l">
              <a:lnSpc>
                <a:spcPct val="90000"/>
              </a:lnSpc>
              <a:spcBef>
                <a:spcPts val="1000"/>
              </a:spcBef>
              <a:spcAft>
                <a:spcPts val="0"/>
              </a:spcAft>
              <a:buClr>
                <a:srgbClr val="193E72"/>
              </a:buClr>
              <a:buSzPts val="2400"/>
              <a:buChar char="•"/>
              <a:defRPr sz="2400">
                <a:solidFill>
                  <a:srgbClr val="193E7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6" name="Google Shape;26;p3"/>
          <p:cNvPicPr preferRelativeResize="0"/>
          <p:nvPr/>
        </p:nvPicPr>
        <p:blipFill rotWithShape="1">
          <a:blip r:embed="rId2">
            <a:alphaModFix/>
          </a:blip>
          <a:srcRect t="5" r="8043" b="-142997"/>
          <a:stretch/>
        </p:blipFill>
        <p:spPr>
          <a:xfrm>
            <a:off x="400051" y="6070928"/>
            <a:ext cx="11056823" cy="601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16DE-FEF1-C16A-5022-AD07DB346C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4063F1-1F7D-F766-69CA-CCB263949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6793952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s://www.spcr.nihr.ac.uk/"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www.sscr.nihr.ac.uk/" TargetMode="External"/><Relationship Id="rId4" Type="http://schemas.openxmlformats.org/officeDocument/2006/relationships/hyperlink" Target="https://www.sphr.nihr.ac.uk/"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s://www.spcr.nihr.ac.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sscr.nihr.ac.uk/" TargetMode="External"/><Relationship Id="rId4" Type="http://schemas.openxmlformats.org/officeDocument/2006/relationships/hyperlink" Target="https://www.sphr.nihr.ac.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202917"/>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3" name="TextBox 2">
            <a:extLst>
              <a:ext uri="{FF2B5EF4-FFF2-40B4-BE49-F238E27FC236}">
                <a16:creationId xmlns:a16="http://schemas.microsoft.com/office/drawing/2014/main" id="{B5BF8F55-5715-B26B-4A68-B2DB148E4D60}"/>
              </a:ext>
            </a:extLst>
          </p:cNvPr>
          <p:cNvSpPr txBox="1"/>
          <p:nvPr userDrawn="1"/>
        </p:nvSpPr>
        <p:spPr>
          <a:xfrm>
            <a:off x="2194560" y="6182868"/>
            <a:ext cx="8473440" cy="3847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The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NIHR Schools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for Primary Care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3" tooltip="https://www.spcr.nihr.ac.uk">
                  <a:extLst>
                    <a:ext uri="{A12FA001-AC4F-418D-AE19-62706E023703}">
                      <ahyp:hlinkClr xmlns:ahyp="http://schemas.microsoft.com/office/drawing/2018/hyperlinkcolor" val="tx"/>
                    </a:ext>
                  </a:extLst>
                </a:hlinkClick>
              </a:rPr>
              <a:t>SPCR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Public Health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4" tooltip="https://www.sphr.nihr.ac.uk">
                  <a:extLst>
                    <a:ext uri="{A12FA001-AC4F-418D-AE19-62706E023703}">
                      <ahyp:hlinkClr xmlns:ahyp="http://schemas.microsoft.com/office/drawing/2018/hyperlinkcolor" val="tx"/>
                    </a:ext>
                  </a:extLst>
                </a:hlinkClick>
              </a:rPr>
              <a:t>SPHR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and Social Care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5" tooltip="https://www.sscr.nihr.ac.uk">
                  <a:extLst>
                    <a:ext uri="{A12FA001-AC4F-418D-AE19-62706E023703}">
                      <ahyp:hlinkClr xmlns:ahyp="http://schemas.microsoft.com/office/drawing/2018/hyperlinkcolor" val="tx"/>
                    </a:ext>
                  </a:extLst>
                </a:hlinkClick>
              </a:rPr>
              <a:t>SSCR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three schools</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have joined together in a unique collaboration between leading academic </a:t>
            </a:r>
            <a:r>
              <a:rPr kumimoji="0" lang="en-US" altLang="en-US" sz="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centres</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in England to collaborate on a </a:t>
            </a:r>
            <a:r>
              <a:rPr kumimoji="0" lang="en-US" altLang="en-US" sz="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programme</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of work on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Mental Health</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led by the SCPR and funded through the National Institute for Health and Care Research (NIHR). </a:t>
            </a:r>
            <a:r>
              <a:rPr kumimoji="0" lang="en-US" altLang="en-US" sz="1050" b="0" i="0" u="none" strike="noStrike" cap="none" normalizeH="0" baseline="0" dirty="0">
                <a:ln>
                  <a:noFill/>
                </a:ln>
                <a:solidFill>
                  <a:schemeClr val="bg1"/>
                </a:solidFill>
                <a:effectLst/>
                <a:latin typeface="Segoe UI" panose="020B0502040204020203" pitchFamily="34" charset="0"/>
                <a:cs typeface="Segoe UI" panose="020B0502040204020203" pitchFamily="34" charset="0"/>
              </a:rPr>
              <a:t> </a:t>
            </a: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4" name="TextBox 3">
            <a:extLst>
              <a:ext uri="{FF2B5EF4-FFF2-40B4-BE49-F238E27FC236}">
                <a16:creationId xmlns:a16="http://schemas.microsoft.com/office/drawing/2014/main" id="{511B511E-5611-1A16-7A28-8D37E4A1ED65}"/>
              </a:ext>
            </a:extLst>
          </p:cNvPr>
          <p:cNvSpPr txBox="1"/>
          <p:nvPr userDrawn="1"/>
        </p:nvSpPr>
        <p:spPr>
          <a:xfrm>
            <a:off x="5827218" y="6300512"/>
            <a:ext cx="5526581" cy="415498"/>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The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NIHR Schools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for Primary Care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3" tooltip="https://www.spcr.nihr.ac.uk">
                  <a:extLst>
                    <a:ext uri="{A12FA001-AC4F-418D-AE19-62706E023703}">
                      <ahyp:hlinkClr xmlns:ahyp="http://schemas.microsoft.com/office/drawing/2018/hyperlinkcolor" val="tx"/>
                    </a:ext>
                  </a:extLst>
                </a:hlinkClick>
              </a:rPr>
              <a:t>SPCR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Public Health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4" tooltip="https://www.sphr.nihr.ac.uk">
                  <a:extLst>
                    <a:ext uri="{A12FA001-AC4F-418D-AE19-62706E023703}">
                      <ahyp:hlinkClr xmlns:ahyp="http://schemas.microsoft.com/office/drawing/2018/hyperlinkcolor" val="tx"/>
                    </a:ext>
                  </a:extLst>
                </a:hlinkClick>
              </a:rPr>
              <a:t>SPHR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and Social Care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5" tooltip="https://www.sscr.nihr.ac.uk">
                  <a:extLst>
                    <a:ext uri="{A12FA001-AC4F-418D-AE19-62706E023703}">
                      <ahyp:hlinkClr xmlns:ahyp="http://schemas.microsoft.com/office/drawing/2018/hyperlinkcolor" val="tx"/>
                    </a:ext>
                  </a:extLst>
                </a:hlinkClick>
              </a:rPr>
              <a:t>SSCR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three schools</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have joined together in a unique collaboration between leading academic </a:t>
            </a:r>
            <a:r>
              <a:rPr kumimoji="0" lang="en-US" altLang="en-US" sz="7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centres</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in England to collaborate on a </a:t>
            </a:r>
            <a:r>
              <a:rPr kumimoji="0" lang="en-US" altLang="en-US" sz="7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programme</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of work on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Mental Health</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led by the SCPR and funded through the National Institute for Health and Care Research (NIHR).</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4CDA0B4D-9E0E-733A-B030-5D122D2F4B96}"/>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46509" y="6176963"/>
            <a:ext cx="4980709" cy="5715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202917"/>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3" name="TextBox 2">
            <a:extLst>
              <a:ext uri="{FF2B5EF4-FFF2-40B4-BE49-F238E27FC236}">
                <a16:creationId xmlns:a16="http://schemas.microsoft.com/office/drawing/2014/main" id="{B5BF8F55-5715-B26B-4A68-B2DB148E4D60}"/>
              </a:ext>
            </a:extLst>
          </p:cNvPr>
          <p:cNvSpPr txBox="1"/>
          <p:nvPr userDrawn="1"/>
        </p:nvSpPr>
        <p:spPr>
          <a:xfrm>
            <a:off x="2194560" y="6182868"/>
            <a:ext cx="8473440" cy="3847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The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NIHR Schools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for Primary Care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3" tooltip="https://www.spcr.nihr.ac.uk">
                  <a:extLst>
                    <a:ext uri="{A12FA001-AC4F-418D-AE19-62706E023703}">
                      <ahyp:hlinkClr xmlns:ahyp="http://schemas.microsoft.com/office/drawing/2018/hyperlinkcolor" val="tx"/>
                    </a:ext>
                  </a:extLst>
                </a:hlinkClick>
              </a:rPr>
              <a:t>SPCR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Public Health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4" tooltip="https://www.sphr.nihr.ac.uk">
                  <a:extLst>
                    <a:ext uri="{A12FA001-AC4F-418D-AE19-62706E023703}">
                      <ahyp:hlinkClr xmlns:ahyp="http://schemas.microsoft.com/office/drawing/2018/hyperlinkcolor" val="tx"/>
                    </a:ext>
                  </a:extLst>
                </a:hlinkClick>
              </a:rPr>
              <a:t>SPHR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and Social Care Research (</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hlinkClick r:id="rId5" tooltip="https://www.sscr.nihr.ac.uk">
                  <a:extLst>
                    <a:ext uri="{A12FA001-AC4F-418D-AE19-62706E023703}">
                      <ahyp:hlinkClr xmlns:ahyp="http://schemas.microsoft.com/office/drawing/2018/hyperlinkcolor" val="tx"/>
                    </a:ext>
                  </a:extLst>
                </a:hlinkClick>
              </a:rPr>
              <a:t>SSCR</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three schools</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have joined together in a unique collaboration between leading academic </a:t>
            </a:r>
            <a:r>
              <a:rPr kumimoji="0" lang="en-US" altLang="en-US" sz="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centres</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in England to collaborate on a </a:t>
            </a:r>
            <a:r>
              <a:rPr kumimoji="0" lang="en-US" altLang="en-US" sz="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programme</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of work on </a:t>
            </a:r>
            <a:r>
              <a:rPr kumimoji="0" lang="en-US" altLang="en-US" sz="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Mental Health</a:t>
            </a:r>
            <a:r>
              <a:rPr kumimoji="0" lang="en-US" altLang="en-US" sz="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led by the SCPR and funded through the National Institute for Health and Care Research (NIHR). </a:t>
            </a:r>
            <a:r>
              <a:rPr kumimoji="0" lang="en-US" altLang="en-US" sz="1050" b="0" i="0" u="none" strike="noStrike" cap="none" normalizeH="0" baseline="0" dirty="0">
                <a:ln>
                  <a:noFill/>
                </a:ln>
                <a:solidFill>
                  <a:schemeClr val="bg1"/>
                </a:solidFill>
                <a:effectLst/>
                <a:latin typeface="Segoe UI" panose="020B0502040204020203" pitchFamily="34" charset="0"/>
                <a:cs typeface="Segoe UI" panose="020B0502040204020203" pitchFamily="34" charset="0"/>
              </a:rPr>
              <a:t> </a:t>
            </a: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4" name="TextBox 3">
            <a:extLst>
              <a:ext uri="{FF2B5EF4-FFF2-40B4-BE49-F238E27FC236}">
                <a16:creationId xmlns:a16="http://schemas.microsoft.com/office/drawing/2014/main" id="{511B511E-5611-1A16-7A28-8D37E4A1ED65}"/>
              </a:ext>
            </a:extLst>
          </p:cNvPr>
          <p:cNvSpPr txBox="1"/>
          <p:nvPr userDrawn="1"/>
        </p:nvSpPr>
        <p:spPr>
          <a:xfrm>
            <a:off x="5827218" y="6300512"/>
            <a:ext cx="5526581" cy="415498"/>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The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NIHR Schools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for Primary Care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3" tooltip="https://www.spcr.nihr.ac.uk">
                  <a:extLst>
                    <a:ext uri="{A12FA001-AC4F-418D-AE19-62706E023703}">
                      <ahyp:hlinkClr xmlns:ahyp="http://schemas.microsoft.com/office/drawing/2018/hyperlinkcolor" val="tx"/>
                    </a:ext>
                  </a:extLst>
                </a:hlinkClick>
              </a:rPr>
              <a:t>SPCR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Public Health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4" tooltip="https://www.sphr.nihr.ac.uk">
                  <a:extLst>
                    <a:ext uri="{A12FA001-AC4F-418D-AE19-62706E023703}">
                      <ahyp:hlinkClr xmlns:ahyp="http://schemas.microsoft.com/office/drawing/2018/hyperlinkcolor" val="tx"/>
                    </a:ext>
                  </a:extLst>
                </a:hlinkClick>
              </a:rPr>
              <a:t>SPHR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and Social Care Research (</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hlinkClick r:id="rId5" tooltip="https://www.sscr.nihr.ac.uk">
                  <a:extLst>
                    <a:ext uri="{A12FA001-AC4F-418D-AE19-62706E023703}">
                      <ahyp:hlinkClr xmlns:ahyp="http://schemas.microsoft.com/office/drawing/2018/hyperlinkcolor" val="tx"/>
                    </a:ext>
                  </a:extLst>
                </a:hlinkClick>
              </a:rPr>
              <a:t>SSCR</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three schools</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have joined together in a unique collaboration between leading academic </a:t>
            </a:r>
            <a:r>
              <a:rPr kumimoji="0" lang="en-US" altLang="en-US" sz="7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centres</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in England to collaborate on a </a:t>
            </a:r>
            <a:r>
              <a:rPr kumimoji="0" lang="en-US" altLang="en-US" sz="7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programme</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of work on </a:t>
            </a:r>
            <a:r>
              <a:rPr kumimoji="0" lang="en-US" altLang="en-US" sz="7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Mental Health</a:t>
            </a:r>
            <a:r>
              <a:rPr kumimoji="0" lang="en-US" altLang="en-US" sz="7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led by the SCPR and funded through the National Institute for Health and Care Research (NIHR).</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4CDA0B4D-9E0E-733A-B030-5D122D2F4B96}"/>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46509" y="6176963"/>
            <a:ext cx="4980709"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787566"/>
      </p:ext>
    </p:extLst>
  </p:cSld>
  <p:clrMap bg1="lt1" tx1="dk1" bg2="dk2" tx2="lt2" accent1="accent1" accent2="accent2" accent3="accent3" accent4="accent4" accent5="accent5" accent6="accent6" hlink="hlink" folHlink="folHlink"/>
  <p:sldLayoutIdLst>
    <p:sldLayoutId id="21474836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hyperlink" Target="https://www.samaritans.org/how-we-can-help/contact-samaritan/" TargetMode="External"/><Relationship Id="rId4" Type="http://schemas.openxmlformats.org/officeDocument/2006/relationships/hyperlink" Target="https://www.heartsandmindspartnership.org/paren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mailto:ruth.Naughton-doe@york.ac.uk"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2"/>
          <p:cNvSpPr txBox="1">
            <a:spLocks noGrp="1"/>
          </p:cNvSpPr>
          <p:nvPr>
            <p:ph type="title"/>
          </p:nvPr>
        </p:nvSpPr>
        <p:spPr>
          <a:xfrm>
            <a:off x="2543834" y="618143"/>
            <a:ext cx="8303255" cy="86546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93E72"/>
              </a:buClr>
              <a:buSzPts val="3200"/>
              <a:buFont typeface="Arial"/>
              <a:buNone/>
            </a:pPr>
            <a:r>
              <a:rPr lang="en-GB" b="1" dirty="0"/>
              <a:t>Solutions to perinatal loneliness</a:t>
            </a:r>
            <a:endParaRPr b="1" dirty="0"/>
          </a:p>
        </p:txBody>
      </p:sp>
      <p:sp>
        <p:nvSpPr>
          <p:cNvPr id="94" name="Google Shape;94;p12"/>
          <p:cNvSpPr txBox="1">
            <a:spLocks noGrp="1"/>
          </p:cNvSpPr>
          <p:nvPr>
            <p:ph type="body" idx="1"/>
          </p:nvPr>
        </p:nvSpPr>
        <p:spPr>
          <a:xfrm>
            <a:off x="838200" y="1550670"/>
            <a:ext cx="10835244" cy="4256453"/>
          </a:xfrm>
          <a:prstGeom prst="rect">
            <a:avLst/>
          </a:prstGeom>
          <a:noFill/>
          <a:ln>
            <a:noFill/>
          </a:ln>
        </p:spPr>
        <p:txBody>
          <a:bodyPr spcFirstLastPara="1" wrap="square" lIns="91425" tIns="45700" rIns="91425" bIns="45700" anchor="t" anchorCtr="0">
            <a:noAutofit/>
          </a:bodyPr>
          <a:lstStyle/>
          <a:p>
            <a:pPr marL="76200" indent="0" algn="l">
              <a:buNone/>
            </a:pPr>
            <a:endParaRPr lang="en-GB" dirty="0"/>
          </a:p>
          <a:p>
            <a:pPr marL="228594" lvl="0" indent="-76193" algn="l" rtl="0">
              <a:lnSpc>
                <a:spcPct val="90000"/>
              </a:lnSpc>
              <a:spcBef>
                <a:spcPts val="0"/>
              </a:spcBef>
              <a:spcAft>
                <a:spcPts val="0"/>
              </a:spcAft>
              <a:buClr>
                <a:srgbClr val="193E72"/>
              </a:buClr>
              <a:buSzPts val="2400"/>
              <a:buNone/>
            </a:pPr>
            <a:endParaRPr dirty="0"/>
          </a:p>
        </p:txBody>
      </p:sp>
      <p:sp>
        <p:nvSpPr>
          <p:cNvPr id="4" name="TextBox 3">
            <a:extLst>
              <a:ext uri="{FF2B5EF4-FFF2-40B4-BE49-F238E27FC236}">
                <a16:creationId xmlns:a16="http://schemas.microsoft.com/office/drawing/2014/main" id="{F44B740B-B2A8-2ED8-EC04-4FD8FEC978E2}"/>
              </a:ext>
            </a:extLst>
          </p:cNvPr>
          <p:cNvSpPr txBox="1"/>
          <p:nvPr/>
        </p:nvSpPr>
        <p:spPr>
          <a:xfrm>
            <a:off x="3242743" y="1919727"/>
            <a:ext cx="8111057" cy="2523768"/>
          </a:xfrm>
          <a:prstGeom prst="rect">
            <a:avLst/>
          </a:prstGeom>
          <a:noFill/>
        </p:spPr>
        <p:txBody>
          <a:bodyPr wrap="square" rtlCol="0">
            <a:spAutoFit/>
          </a:bodyPr>
          <a:lstStyle/>
          <a:p>
            <a:r>
              <a:rPr lang="en-GB" sz="2000" b="1" dirty="0"/>
              <a:t>Dr Ruth Naughton-Doe – </a:t>
            </a:r>
            <a:r>
              <a:rPr lang="en-GB" sz="2000" dirty="0"/>
              <a:t>NIHR Three Schools Mental Health Postdoctoral Research Fellow (Award number MH501)</a:t>
            </a:r>
          </a:p>
          <a:p>
            <a:endParaRPr lang="en-GB" sz="2000" dirty="0"/>
          </a:p>
          <a:p>
            <a:r>
              <a:rPr lang="en-GB" sz="2000" dirty="0"/>
              <a:t>November 2022-June 2024 (and beyond)</a:t>
            </a:r>
          </a:p>
          <a:p>
            <a:endParaRPr lang="en-GB" sz="2000" dirty="0"/>
          </a:p>
          <a:p>
            <a:r>
              <a:rPr lang="en-GB" sz="2000" dirty="0"/>
              <a:t>NIHR Yorkshire and Humber ARC</a:t>
            </a:r>
          </a:p>
          <a:p>
            <a:r>
              <a:rPr lang="en-GB" sz="2000" dirty="0"/>
              <a:t>Mental Health Social Care Research Centre, University of York</a:t>
            </a:r>
          </a:p>
          <a:p>
            <a:endParaRPr lang="en-GB" sz="1800" dirty="0"/>
          </a:p>
        </p:txBody>
      </p:sp>
      <p:pic>
        <p:nvPicPr>
          <p:cNvPr id="6" name="Picture 5" descr="A person smiling at the camera&#10;&#10;Description automatically generated">
            <a:extLst>
              <a:ext uri="{FF2B5EF4-FFF2-40B4-BE49-F238E27FC236}">
                <a16:creationId xmlns:a16="http://schemas.microsoft.com/office/drawing/2014/main" id="{20CA977F-9ED0-EE0E-0DB1-12C8EF715DF4}"/>
              </a:ext>
            </a:extLst>
          </p:cNvPr>
          <p:cNvPicPr>
            <a:picLocks noChangeAspect="1"/>
          </p:cNvPicPr>
          <p:nvPr/>
        </p:nvPicPr>
        <p:blipFill>
          <a:blip r:embed="rId3"/>
          <a:stretch>
            <a:fillRect/>
          </a:stretch>
        </p:blipFill>
        <p:spPr>
          <a:xfrm>
            <a:off x="518556" y="3616024"/>
            <a:ext cx="2070265" cy="2344110"/>
          </a:xfrm>
          <a:prstGeom prst="rect">
            <a:avLst/>
          </a:prstGeom>
        </p:spPr>
      </p:pic>
    </p:spTree>
    <p:extLst>
      <p:ext uri="{BB962C8B-B14F-4D97-AF65-F5344CB8AC3E}">
        <p14:creationId xmlns:p14="http://schemas.microsoft.com/office/powerpoint/2010/main" val="2824155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DFEC-67C6-36BB-07C0-F4A9ADAC2697}"/>
              </a:ext>
            </a:extLst>
          </p:cNvPr>
          <p:cNvSpPr>
            <a:spLocks noGrp="1"/>
          </p:cNvSpPr>
          <p:nvPr>
            <p:ph type="title"/>
          </p:nvPr>
        </p:nvSpPr>
        <p:spPr/>
        <p:txBody>
          <a:bodyPr/>
          <a:lstStyle/>
          <a:p>
            <a:r>
              <a:rPr lang="en-GB" b="1" dirty="0"/>
              <a:t>Overview of presentation</a:t>
            </a:r>
          </a:p>
        </p:txBody>
      </p:sp>
      <p:sp>
        <p:nvSpPr>
          <p:cNvPr id="3" name="Text Placeholder 2">
            <a:extLst>
              <a:ext uri="{FF2B5EF4-FFF2-40B4-BE49-F238E27FC236}">
                <a16:creationId xmlns:a16="http://schemas.microsoft.com/office/drawing/2014/main" id="{26B57ECD-D9F6-DE9D-D212-EB43C24F750C}"/>
              </a:ext>
            </a:extLst>
          </p:cNvPr>
          <p:cNvSpPr>
            <a:spLocks noGrp="1"/>
          </p:cNvSpPr>
          <p:nvPr>
            <p:ph type="body" idx="1"/>
          </p:nvPr>
        </p:nvSpPr>
        <p:spPr>
          <a:xfrm>
            <a:off x="743197" y="1808197"/>
            <a:ext cx="10515600" cy="4256453"/>
          </a:xfrm>
        </p:spPr>
        <p:txBody>
          <a:bodyPr/>
          <a:lstStyle/>
          <a:p>
            <a:r>
              <a:rPr lang="en-GB" dirty="0"/>
              <a:t>Background to the project</a:t>
            </a:r>
          </a:p>
          <a:p>
            <a:r>
              <a:rPr lang="en-GB" dirty="0"/>
              <a:t>Research journey </a:t>
            </a:r>
          </a:p>
          <a:p>
            <a:r>
              <a:rPr lang="en-GB" dirty="0"/>
              <a:t>How did parents experience perinatal loneliness?</a:t>
            </a:r>
          </a:p>
          <a:p>
            <a:r>
              <a:rPr lang="en-GB" b="1" dirty="0"/>
              <a:t>Film: perinatal loneliness – lonely times. </a:t>
            </a:r>
          </a:p>
          <a:p>
            <a:r>
              <a:rPr lang="en-GB" dirty="0"/>
              <a:t>Why did participants think they felt lonely?</a:t>
            </a:r>
          </a:p>
          <a:p>
            <a:r>
              <a:rPr lang="en-GB" dirty="0"/>
              <a:t>What did they want to change? What were their ideas for support?</a:t>
            </a:r>
          </a:p>
          <a:p>
            <a:r>
              <a:rPr lang="en-GB" dirty="0"/>
              <a:t>Next steps for the research</a:t>
            </a:r>
          </a:p>
        </p:txBody>
      </p:sp>
    </p:spTree>
    <p:extLst>
      <p:ext uri="{BB962C8B-B14F-4D97-AF65-F5344CB8AC3E}">
        <p14:creationId xmlns:p14="http://schemas.microsoft.com/office/powerpoint/2010/main" val="99295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8197-08B3-2B65-0F56-7EBB6C546C7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2335A3B-B015-28DA-3306-B04D75049269}"/>
              </a:ext>
            </a:extLst>
          </p:cNvPr>
          <p:cNvSpPr>
            <a:spLocks noGrp="1"/>
          </p:cNvSpPr>
          <p:nvPr>
            <p:ph type="body" idx="1"/>
          </p:nvPr>
        </p:nvSpPr>
        <p:spPr/>
        <p:txBody>
          <a:bodyPr/>
          <a:lstStyle/>
          <a:p>
            <a:endParaRPr lang="en-GB"/>
          </a:p>
        </p:txBody>
      </p:sp>
      <p:pic>
        <p:nvPicPr>
          <p:cNvPr id="4" name="Picture 3">
            <a:extLst>
              <a:ext uri="{FF2B5EF4-FFF2-40B4-BE49-F238E27FC236}">
                <a16:creationId xmlns:a16="http://schemas.microsoft.com/office/drawing/2014/main" id="{E2F524EB-FAF8-0C1E-2902-65E155C80BBB}"/>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2997691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2AAE-95A4-285A-AB8D-4950B9E17E40}"/>
              </a:ext>
            </a:extLst>
          </p:cNvPr>
          <p:cNvSpPr>
            <a:spLocks noGrp="1"/>
          </p:cNvSpPr>
          <p:nvPr>
            <p:ph type="title"/>
          </p:nvPr>
        </p:nvSpPr>
        <p:spPr>
          <a:xfrm>
            <a:off x="579954" y="470475"/>
            <a:ext cx="4193928" cy="865467"/>
          </a:xfrm>
        </p:spPr>
        <p:txBody>
          <a:bodyPr/>
          <a:lstStyle/>
          <a:p>
            <a:r>
              <a:rPr lang="en-GB" b="1" dirty="0"/>
              <a:t>Why was this research needed?</a:t>
            </a:r>
          </a:p>
        </p:txBody>
      </p:sp>
      <p:pic>
        <p:nvPicPr>
          <p:cNvPr id="5" name="Picture 4">
            <a:extLst>
              <a:ext uri="{FF2B5EF4-FFF2-40B4-BE49-F238E27FC236}">
                <a16:creationId xmlns:a16="http://schemas.microsoft.com/office/drawing/2014/main" id="{F13C5C18-6EDC-A6CC-573D-BD04F1C19A25}"/>
              </a:ext>
            </a:extLst>
          </p:cNvPr>
          <p:cNvPicPr>
            <a:picLocks noChangeAspect="1"/>
          </p:cNvPicPr>
          <p:nvPr/>
        </p:nvPicPr>
        <p:blipFill rotWithShape="1">
          <a:blip r:embed="rId3"/>
          <a:srcRect l="63398" t="10433" r="8144"/>
          <a:stretch/>
        </p:blipFill>
        <p:spPr>
          <a:xfrm>
            <a:off x="6313716" y="517976"/>
            <a:ext cx="5578354" cy="4828161"/>
          </a:xfrm>
          <a:prstGeom prst="rect">
            <a:avLst/>
          </a:prstGeom>
        </p:spPr>
      </p:pic>
      <p:pic>
        <p:nvPicPr>
          <p:cNvPr id="9" name="Picture 8" descr="A person holding a baby&#10;&#10;Description automatically generated">
            <a:extLst>
              <a:ext uri="{FF2B5EF4-FFF2-40B4-BE49-F238E27FC236}">
                <a16:creationId xmlns:a16="http://schemas.microsoft.com/office/drawing/2014/main" id="{FF18F25C-0766-0322-AD34-77DDBA7FB2D5}"/>
              </a:ext>
            </a:extLst>
          </p:cNvPr>
          <p:cNvPicPr>
            <a:picLocks noChangeAspect="1"/>
          </p:cNvPicPr>
          <p:nvPr/>
        </p:nvPicPr>
        <p:blipFill>
          <a:blip r:embed="rId4"/>
          <a:stretch>
            <a:fillRect/>
          </a:stretch>
        </p:blipFill>
        <p:spPr>
          <a:xfrm>
            <a:off x="259319" y="1782047"/>
            <a:ext cx="4408122" cy="3293905"/>
          </a:xfrm>
          <a:prstGeom prst="rect">
            <a:avLst/>
          </a:prstGeom>
        </p:spPr>
      </p:pic>
      <p:pic>
        <p:nvPicPr>
          <p:cNvPr id="7" name="Picture 6" descr="A person taking a picture of a statue&#10;&#10;Description automatically generated">
            <a:extLst>
              <a:ext uri="{FF2B5EF4-FFF2-40B4-BE49-F238E27FC236}">
                <a16:creationId xmlns:a16="http://schemas.microsoft.com/office/drawing/2014/main" id="{D26BF4D2-04F0-D992-5947-D788DF487BD8}"/>
              </a:ext>
            </a:extLst>
          </p:cNvPr>
          <p:cNvPicPr>
            <a:picLocks noChangeAspect="1"/>
          </p:cNvPicPr>
          <p:nvPr/>
        </p:nvPicPr>
        <p:blipFill>
          <a:blip r:embed="rId5"/>
          <a:stretch>
            <a:fillRect/>
          </a:stretch>
        </p:blipFill>
        <p:spPr>
          <a:xfrm>
            <a:off x="5102871" y="1887205"/>
            <a:ext cx="3893083" cy="4144061"/>
          </a:xfrm>
          <a:prstGeom prst="rect">
            <a:avLst/>
          </a:prstGeom>
        </p:spPr>
      </p:pic>
    </p:spTree>
    <p:extLst>
      <p:ext uri="{BB962C8B-B14F-4D97-AF65-F5344CB8AC3E}">
        <p14:creationId xmlns:p14="http://schemas.microsoft.com/office/powerpoint/2010/main" val="3805415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AE9F-84E0-617F-8C4B-00B9168B9FDA}"/>
              </a:ext>
            </a:extLst>
          </p:cNvPr>
          <p:cNvSpPr>
            <a:spLocks noGrp="1"/>
          </p:cNvSpPr>
          <p:nvPr>
            <p:ph type="title"/>
          </p:nvPr>
        </p:nvSpPr>
        <p:spPr>
          <a:xfrm>
            <a:off x="838200" y="365127"/>
            <a:ext cx="6785758" cy="865467"/>
          </a:xfrm>
        </p:spPr>
        <p:txBody>
          <a:bodyPr/>
          <a:lstStyle/>
          <a:p>
            <a:r>
              <a:rPr lang="en-GB" b="1" dirty="0"/>
              <a:t>An issue that people relate to</a:t>
            </a:r>
          </a:p>
        </p:txBody>
      </p:sp>
      <p:pic>
        <p:nvPicPr>
          <p:cNvPr id="13" name="Picture 12">
            <a:extLst>
              <a:ext uri="{FF2B5EF4-FFF2-40B4-BE49-F238E27FC236}">
                <a16:creationId xmlns:a16="http://schemas.microsoft.com/office/drawing/2014/main" id="{274FB7F6-F348-E7F8-07C4-3F7A993F5275}"/>
              </a:ext>
            </a:extLst>
          </p:cNvPr>
          <p:cNvPicPr>
            <a:picLocks noChangeAspect="1"/>
          </p:cNvPicPr>
          <p:nvPr/>
        </p:nvPicPr>
        <p:blipFill rotWithShape="1">
          <a:blip r:embed="rId2"/>
          <a:srcRect l="55714" t="20995" r="7663" b="19091"/>
          <a:stretch/>
        </p:blipFill>
        <p:spPr>
          <a:xfrm>
            <a:off x="129856" y="1733781"/>
            <a:ext cx="8123493" cy="3737670"/>
          </a:xfrm>
          <a:prstGeom prst="rect">
            <a:avLst/>
          </a:prstGeom>
        </p:spPr>
      </p:pic>
    </p:spTree>
    <p:extLst>
      <p:ext uri="{BB962C8B-B14F-4D97-AF65-F5344CB8AC3E}">
        <p14:creationId xmlns:p14="http://schemas.microsoft.com/office/powerpoint/2010/main" val="172452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7847E-2C63-6493-08BB-1A10A4864A94}"/>
              </a:ext>
            </a:extLst>
          </p:cNvPr>
          <p:cNvSpPr>
            <a:spLocks noGrp="1"/>
          </p:cNvSpPr>
          <p:nvPr>
            <p:ph type="title"/>
          </p:nvPr>
        </p:nvSpPr>
        <p:spPr/>
        <p:txBody>
          <a:bodyPr/>
          <a:lstStyle/>
          <a:p>
            <a:r>
              <a:rPr lang="en-GB" dirty="0"/>
              <a:t>Research objectives</a:t>
            </a:r>
          </a:p>
        </p:txBody>
      </p:sp>
      <p:sp>
        <p:nvSpPr>
          <p:cNvPr id="3" name="Text Placeholder 2">
            <a:extLst>
              <a:ext uri="{FF2B5EF4-FFF2-40B4-BE49-F238E27FC236}">
                <a16:creationId xmlns:a16="http://schemas.microsoft.com/office/drawing/2014/main" id="{8E9784B1-8294-DA2B-001D-BF8049258255}"/>
              </a:ext>
            </a:extLst>
          </p:cNvPr>
          <p:cNvSpPr>
            <a:spLocks noGrp="1"/>
          </p:cNvSpPr>
          <p:nvPr>
            <p:ph type="body" idx="1"/>
          </p:nvPr>
        </p:nvSpPr>
        <p:spPr/>
        <p:txBody>
          <a:bodyPr/>
          <a:lstStyle/>
          <a:p>
            <a:r>
              <a:rPr lang="en-GB" dirty="0"/>
              <a:t>Co-produce broad solutions for perinatal loneliness</a:t>
            </a:r>
          </a:p>
          <a:p>
            <a:r>
              <a:rPr lang="en-GB" dirty="0"/>
              <a:t>Consider intersectional inequalities</a:t>
            </a:r>
          </a:p>
          <a:p>
            <a:r>
              <a:rPr lang="en-GB" dirty="0"/>
              <a:t>Build a collaborative network for further work</a:t>
            </a:r>
          </a:p>
        </p:txBody>
      </p:sp>
    </p:spTree>
    <p:extLst>
      <p:ext uri="{BB962C8B-B14F-4D97-AF65-F5344CB8AC3E}">
        <p14:creationId xmlns:p14="http://schemas.microsoft.com/office/powerpoint/2010/main" val="213440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A7E7B-0708-6CF2-5BCF-F63A49725363}"/>
              </a:ext>
            </a:extLst>
          </p:cNvPr>
          <p:cNvSpPr>
            <a:spLocks noGrp="1"/>
          </p:cNvSpPr>
          <p:nvPr>
            <p:ph type="title"/>
          </p:nvPr>
        </p:nvSpPr>
        <p:spPr/>
        <p:txBody>
          <a:bodyPr/>
          <a:lstStyle/>
          <a:p>
            <a:r>
              <a:rPr lang="en-GB" dirty="0"/>
              <a:t>Research methods</a:t>
            </a:r>
          </a:p>
        </p:txBody>
      </p:sp>
      <p:sp>
        <p:nvSpPr>
          <p:cNvPr id="3" name="Text Placeholder 2">
            <a:extLst>
              <a:ext uri="{FF2B5EF4-FFF2-40B4-BE49-F238E27FC236}">
                <a16:creationId xmlns:a16="http://schemas.microsoft.com/office/drawing/2014/main" id="{A19DE47D-255F-1ABB-202C-6286BAA1DE7A}"/>
              </a:ext>
            </a:extLst>
          </p:cNvPr>
          <p:cNvSpPr>
            <a:spLocks noGrp="1"/>
          </p:cNvSpPr>
          <p:nvPr>
            <p:ph type="body" idx="1"/>
          </p:nvPr>
        </p:nvSpPr>
        <p:spPr/>
        <p:txBody>
          <a:bodyPr/>
          <a:lstStyle/>
          <a:p>
            <a:endParaRPr lang="en-GB"/>
          </a:p>
        </p:txBody>
      </p:sp>
      <p:pic>
        <p:nvPicPr>
          <p:cNvPr id="7" name="Picture 6" descr="A diagram of a river&#10;&#10;Description automatically generated">
            <a:extLst>
              <a:ext uri="{FF2B5EF4-FFF2-40B4-BE49-F238E27FC236}">
                <a16:creationId xmlns:a16="http://schemas.microsoft.com/office/drawing/2014/main" id="{8F2624BB-F1B2-CDC2-7A35-A503BFCC88A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85991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DDD22-174C-58C0-6A1F-4FE57833906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D2978E01-C6FD-BD7B-968A-A32481826F5C}"/>
              </a:ext>
            </a:extLst>
          </p:cNvPr>
          <p:cNvSpPr>
            <a:spLocks noGrp="1"/>
          </p:cNvSpPr>
          <p:nvPr>
            <p:ph type="body" idx="1"/>
          </p:nvPr>
        </p:nvSpPr>
        <p:spPr/>
        <p:txBody>
          <a:bodyPr/>
          <a:lstStyle/>
          <a:p>
            <a:endParaRPr lang="en-GB"/>
          </a:p>
        </p:txBody>
      </p:sp>
      <p:pic>
        <p:nvPicPr>
          <p:cNvPr id="5" name="Picture 4" descr="A poster with text on it&#10;&#10;Description automatically generated">
            <a:extLst>
              <a:ext uri="{FF2B5EF4-FFF2-40B4-BE49-F238E27FC236}">
                <a16:creationId xmlns:a16="http://schemas.microsoft.com/office/drawing/2014/main" id="{A7345E60-EA6F-2BBD-62C1-9133ED28CCF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2712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0A84-1543-179B-F1C6-9C37F33C8E8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03D561F-215F-14B7-F87D-2AD910CFA267}"/>
              </a:ext>
            </a:extLst>
          </p:cNvPr>
          <p:cNvSpPr>
            <a:spLocks noGrp="1"/>
          </p:cNvSpPr>
          <p:nvPr>
            <p:ph type="subTitle" idx="1"/>
          </p:nvPr>
        </p:nvSpPr>
        <p:spPr/>
        <p:txBody>
          <a:bodyPr/>
          <a:lstStyle/>
          <a:p>
            <a:endParaRPr lang="en-GB"/>
          </a:p>
        </p:txBody>
      </p:sp>
      <p:pic>
        <p:nvPicPr>
          <p:cNvPr id="5" name="Picture 4" descr="A diagram of a person with a wheelchair&#10;&#10;Description automatically generated with medium confidence">
            <a:extLst>
              <a:ext uri="{FF2B5EF4-FFF2-40B4-BE49-F238E27FC236}">
                <a16:creationId xmlns:a16="http://schemas.microsoft.com/office/drawing/2014/main" id="{7B787B97-7C17-5EC4-DEAE-BCFB4A16BAF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78561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E43B-E87B-C4F2-A554-17E0D0B9DD26}"/>
              </a:ext>
            </a:extLst>
          </p:cNvPr>
          <p:cNvSpPr>
            <a:spLocks noGrp="1"/>
          </p:cNvSpPr>
          <p:nvPr>
            <p:ph type="title"/>
          </p:nvPr>
        </p:nvSpPr>
        <p:spPr/>
        <p:txBody>
          <a:bodyPr/>
          <a:lstStyle/>
          <a:p>
            <a:r>
              <a:rPr lang="en-GB" b="1" dirty="0"/>
              <a:t>When did the participants feel most lonely? </a:t>
            </a:r>
          </a:p>
        </p:txBody>
      </p:sp>
      <p:sp>
        <p:nvSpPr>
          <p:cNvPr id="3" name="Text Placeholder 2">
            <a:extLst>
              <a:ext uri="{FF2B5EF4-FFF2-40B4-BE49-F238E27FC236}">
                <a16:creationId xmlns:a16="http://schemas.microsoft.com/office/drawing/2014/main" id="{A2208C77-6545-F027-9C2A-6C7AAF21FDD0}"/>
              </a:ext>
            </a:extLst>
          </p:cNvPr>
          <p:cNvSpPr>
            <a:spLocks noGrp="1"/>
          </p:cNvSpPr>
          <p:nvPr>
            <p:ph type="body" idx="1"/>
          </p:nvPr>
        </p:nvSpPr>
        <p:spPr>
          <a:xfrm>
            <a:off x="921328" y="1832659"/>
            <a:ext cx="8210798" cy="2988723"/>
          </a:xfrm>
        </p:spPr>
        <p:txBody>
          <a:bodyPr/>
          <a:lstStyle/>
          <a:p>
            <a:pPr marL="76200" indent="0">
              <a:buNone/>
            </a:pPr>
            <a:r>
              <a:rPr lang="en-GB" b="1" dirty="0"/>
              <a:t>Film: Lonely Times </a:t>
            </a:r>
          </a:p>
          <a:p>
            <a:pPr marL="76200" indent="0">
              <a:buNone/>
            </a:pPr>
            <a:endParaRPr lang="en-GB" b="1" dirty="0"/>
          </a:p>
          <a:p>
            <a:pPr marL="76200" indent="0">
              <a:buNone/>
            </a:pPr>
            <a:r>
              <a:rPr lang="en-GB" b="1" dirty="0"/>
              <a:t>Trigger warning: </a:t>
            </a:r>
            <a:r>
              <a:rPr lang="en-GB" dirty="0"/>
              <a:t>perinatal mental illness, baby loss.</a:t>
            </a:r>
          </a:p>
          <a:p>
            <a:pPr marL="76200" indent="0">
              <a:buNone/>
            </a:pPr>
            <a:endParaRPr lang="en-GB" dirty="0"/>
          </a:p>
          <a:p>
            <a:pPr marL="76200" indent="0">
              <a:buNone/>
            </a:pPr>
            <a:r>
              <a:rPr lang="en-GB" dirty="0"/>
              <a:t>Watch film here – Link to be provided in the future.</a:t>
            </a:r>
          </a:p>
        </p:txBody>
      </p:sp>
    </p:spTree>
    <p:extLst>
      <p:ext uri="{BB962C8B-B14F-4D97-AF65-F5344CB8AC3E}">
        <p14:creationId xmlns:p14="http://schemas.microsoft.com/office/powerpoint/2010/main" val="2146533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AE7A5AFB-7BE2-3516-E6EF-B9B567A97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733719"/>
            <a:ext cx="4855338" cy="1295564"/>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descr="Samaritans - Bedfordshire Domestic ...">
            <a:extLst>
              <a:ext uri="{FF2B5EF4-FFF2-40B4-BE49-F238E27FC236}">
                <a16:creationId xmlns:a16="http://schemas.microsoft.com/office/drawing/2014/main" id="{DB3B5224-DCDE-11A1-7C0D-43135ECF1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265" y="3994644"/>
            <a:ext cx="3051958" cy="203463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15E38077-EB61-A639-BDE7-EA3514020AD4}"/>
              </a:ext>
            </a:extLst>
          </p:cNvPr>
          <p:cNvSpPr>
            <a:spLocks noChangeArrowheads="1"/>
          </p:cNvSpPr>
          <p:nvPr/>
        </p:nvSpPr>
        <p:spPr bwMode="auto">
          <a:xfrm>
            <a:off x="0" y="11366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5">
            <a:extLst>
              <a:ext uri="{FF2B5EF4-FFF2-40B4-BE49-F238E27FC236}">
                <a16:creationId xmlns:a16="http://schemas.microsoft.com/office/drawing/2014/main" id="{6EFFD3FC-1F09-4B0B-24D6-B39F382F07A9}"/>
              </a:ext>
            </a:extLst>
          </p:cNvPr>
          <p:cNvSpPr>
            <a:spLocks noChangeArrowheads="1"/>
          </p:cNvSpPr>
          <p:nvPr/>
        </p:nvSpPr>
        <p:spPr bwMode="auto">
          <a:xfrm>
            <a:off x="546265" y="176672"/>
            <a:ext cx="10916687"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Char char="•"/>
              <a:tabLst/>
            </a:pPr>
            <a:r>
              <a:rPr kumimoji="0" lang="en-GB" altLang="en-US" sz="28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Heart &amp; Minds National Service Directory </a:t>
            </a:r>
            <a:r>
              <a:rPr kumimoji="0" lang="en-GB" altLang="en-US" sz="2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https://www.heartsandmindspartnership.org/parents/additional-services</a:t>
            </a:r>
          </a:p>
          <a:p>
            <a:pPr marL="0" marR="0" lvl="0" indent="0" defTabSz="914400" rtl="0" eaLnBrk="0" fontAlgn="base" latinLnBrk="0" hangingPunct="0">
              <a:lnSpc>
                <a:spcPct val="100000"/>
              </a:lnSpc>
              <a:spcBef>
                <a:spcPct val="0"/>
              </a:spcBef>
              <a:spcAft>
                <a:spcPct val="0"/>
              </a:spcAft>
              <a:buClrTx/>
              <a:buSzTx/>
              <a:buFontTx/>
              <a:buChar char="•"/>
              <a:tabLst/>
            </a:pPr>
            <a:r>
              <a:rPr kumimoji="0" lang="en-GB" altLang="en-US" sz="28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Hearts &amp; Minds Local Service Directory </a:t>
            </a:r>
            <a:r>
              <a:rPr kumimoji="0" lang="en-GB" altLang="en-US" sz="2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rPr>
              <a:t>https://www.heartsandmindspartnership.org/parents</a:t>
            </a:r>
            <a:endParaRPr kumimoji="0" lang="en-GB" altLang="en-US" sz="28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GB" altLang="en-US" sz="28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Samaritans</a:t>
            </a:r>
            <a:r>
              <a:rPr kumimoji="0" lang="en-GB" altLang="en-US" sz="2800" b="0" i="0" u="sng"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kumimoji="0" lang="en-GB" altLang="en-US" sz="2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rPr>
              <a:t>https://www.samaritans.org/how-we-can-help/contact-samaritan/</a:t>
            </a:r>
            <a:endParaRPr kumimoji="0" lang="en-GB" altLang="en-US" sz="2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tabLst/>
            </a:pPr>
            <a:endParaRPr kumimoji="0" lang="en-GB" altLang="en-US" sz="28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28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You can also contact NHS 111, your GP, midwife and health visitor and ask for support. </a:t>
            </a:r>
            <a:endParaRPr kumimoji="0" lang="en-GB"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995229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6312-4076-F55E-6045-3F7865082D7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BE0F6C7-DD81-D1FA-5103-8D109A370F92}"/>
              </a:ext>
            </a:extLst>
          </p:cNvPr>
          <p:cNvSpPr>
            <a:spLocks noGrp="1"/>
          </p:cNvSpPr>
          <p:nvPr>
            <p:ph type="subTitle" idx="1"/>
          </p:nvPr>
        </p:nvSpPr>
        <p:spPr/>
        <p:txBody>
          <a:bodyPr/>
          <a:lstStyle/>
          <a:p>
            <a:endParaRPr lang="en-GB"/>
          </a:p>
        </p:txBody>
      </p:sp>
      <p:pic>
        <p:nvPicPr>
          <p:cNvPr id="5" name="Picture 4" descr="A poster with text and images of pregnant women&#10;&#10;Description automatically generated with medium confidence">
            <a:extLst>
              <a:ext uri="{FF2B5EF4-FFF2-40B4-BE49-F238E27FC236}">
                <a16:creationId xmlns:a16="http://schemas.microsoft.com/office/drawing/2014/main" id="{BDF9A6BD-11F3-BB3C-578F-0B5E966971C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88344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EF09-54B4-0568-FD77-9702D5C2895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6594C11-60AD-C544-AFE8-F00E2D570883}"/>
              </a:ext>
            </a:extLst>
          </p:cNvPr>
          <p:cNvSpPr>
            <a:spLocks noGrp="1"/>
          </p:cNvSpPr>
          <p:nvPr>
            <p:ph type="subTitle" idx="1"/>
          </p:nvPr>
        </p:nvSpPr>
        <p:spPr/>
        <p:txBody>
          <a:bodyPr/>
          <a:lstStyle/>
          <a:p>
            <a:endParaRPr lang="en-GB"/>
          </a:p>
        </p:txBody>
      </p:sp>
      <p:pic>
        <p:nvPicPr>
          <p:cNvPr id="5" name="Picture 4" descr="A diagram of a structure&#10;&#10;Description automatically generated with medium confidence">
            <a:extLst>
              <a:ext uri="{FF2B5EF4-FFF2-40B4-BE49-F238E27FC236}">
                <a16:creationId xmlns:a16="http://schemas.microsoft.com/office/drawing/2014/main" id="{C5C8292B-4820-AD2F-5779-A36D32026CE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25983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cultural divers of perinatal loneliness&#10;&#10;Description automatically generated">
            <a:extLst>
              <a:ext uri="{FF2B5EF4-FFF2-40B4-BE49-F238E27FC236}">
                <a16:creationId xmlns:a16="http://schemas.microsoft.com/office/drawing/2014/main" id="{48D63B0A-1306-4D47-53DD-098DC5DB1B7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8213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6A878-3ED2-8221-DD57-93880698C9F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442BB66-D018-6CFC-F664-4D9371CE1AE5}"/>
              </a:ext>
            </a:extLst>
          </p:cNvPr>
          <p:cNvSpPr>
            <a:spLocks noGrp="1"/>
          </p:cNvSpPr>
          <p:nvPr>
            <p:ph type="body" idx="1"/>
          </p:nvPr>
        </p:nvSpPr>
        <p:spPr/>
        <p:txBody>
          <a:bodyPr/>
          <a:lstStyle/>
          <a:p>
            <a:endParaRPr lang="en-GB"/>
          </a:p>
        </p:txBody>
      </p:sp>
      <p:pic>
        <p:nvPicPr>
          <p:cNvPr id="5" name="Picture 4" descr="A poster with text and images on it&#10;&#10;Description automatically generated with medium confidence">
            <a:extLst>
              <a:ext uri="{FF2B5EF4-FFF2-40B4-BE49-F238E27FC236}">
                <a16:creationId xmlns:a16="http://schemas.microsoft.com/office/drawing/2014/main" id="{6497691E-3047-58F4-C1EA-F455B2CBFA3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74026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0CE7E-18B4-BEFC-F379-059F24ED964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976E9EF-EF64-B19E-8AE3-F32C27E0F8EC}"/>
              </a:ext>
            </a:extLst>
          </p:cNvPr>
          <p:cNvSpPr>
            <a:spLocks noGrp="1"/>
          </p:cNvSpPr>
          <p:nvPr>
            <p:ph type="body" idx="1"/>
          </p:nvPr>
        </p:nvSpPr>
        <p:spPr/>
        <p:txBody>
          <a:bodyPr/>
          <a:lstStyle/>
          <a:p>
            <a:endParaRPr lang="en-GB"/>
          </a:p>
        </p:txBody>
      </p:sp>
      <p:pic>
        <p:nvPicPr>
          <p:cNvPr id="5" name="Picture 4" descr="A diagram of a family friendly society&#10;&#10;Description automatically generated">
            <a:extLst>
              <a:ext uri="{FF2B5EF4-FFF2-40B4-BE49-F238E27FC236}">
                <a16:creationId xmlns:a16="http://schemas.microsoft.com/office/drawing/2014/main" id="{19DAE858-DA49-EB50-3860-8C8D2C44A46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36399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0A1F4-E989-9261-FE1A-EEA8C7D96BB8}"/>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C8A2CC3-A492-E420-BD3D-809B90E9F868}"/>
              </a:ext>
            </a:extLst>
          </p:cNvPr>
          <p:cNvSpPr>
            <a:spLocks noGrp="1"/>
          </p:cNvSpPr>
          <p:nvPr>
            <p:ph type="body" idx="1"/>
          </p:nvPr>
        </p:nvSpPr>
        <p:spPr/>
        <p:txBody>
          <a:bodyPr/>
          <a:lstStyle/>
          <a:p>
            <a:endParaRPr lang="en-GB"/>
          </a:p>
        </p:txBody>
      </p:sp>
      <p:pic>
        <p:nvPicPr>
          <p:cNvPr id="5" name="Picture 4" descr="A poster with text and images&#10;&#10;Description automatically generated">
            <a:extLst>
              <a:ext uri="{FF2B5EF4-FFF2-40B4-BE49-F238E27FC236}">
                <a16:creationId xmlns:a16="http://schemas.microsoft.com/office/drawing/2014/main" id="{ABA88115-5825-82E7-C283-7FB08AA6CC9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71791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8CD0B-4E03-7434-A563-30FBC08F4C1F}"/>
              </a:ext>
            </a:extLst>
          </p:cNvPr>
          <p:cNvSpPr>
            <a:spLocks noGrp="1"/>
          </p:cNvSpPr>
          <p:nvPr>
            <p:ph type="title"/>
          </p:nvPr>
        </p:nvSpPr>
        <p:spPr>
          <a:xfrm>
            <a:off x="838200" y="365127"/>
            <a:ext cx="8048946" cy="865467"/>
          </a:xfrm>
        </p:spPr>
        <p:txBody>
          <a:bodyPr/>
          <a:lstStyle/>
          <a:p>
            <a:r>
              <a:rPr lang="en-GB" b="1" dirty="0"/>
              <a:t>We need to know and do so much more! </a:t>
            </a:r>
            <a:br>
              <a:rPr lang="en-GB" b="1" dirty="0"/>
            </a:br>
            <a:r>
              <a:rPr lang="en-GB" b="1" dirty="0"/>
              <a:t>A call to action!</a:t>
            </a:r>
          </a:p>
        </p:txBody>
      </p:sp>
      <p:sp>
        <p:nvSpPr>
          <p:cNvPr id="3" name="Text Placeholder 2">
            <a:extLst>
              <a:ext uri="{FF2B5EF4-FFF2-40B4-BE49-F238E27FC236}">
                <a16:creationId xmlns:a16="http://schemas.microsoft.com/office/drawing/2014/main" id="{0EF6821F-30E4-15E5-6940-12E8CF90E76D}"/>
              </a:ext>
            </a:extLst>
          </p:cNvPr>
          <p:cNvSpPr>
            <a:spLocks noGrp="1"/>
          </p:cNvSpPr>
          <p:nvPr>
            <p:ph type="body" idx="1"/>
          </p:nvPr>
        </p:nvSpPr>
        <p:spPr>
          <a:xfrm>
            <a:off x="468330" y="1750822"/>
            <a:ext cx="8804564" cy="4256453"/>
          </a:xfrm>
        </p:spPr>
        <p:txBody>
          <a:bodyPr/>
          <a:lstStyle/>
          <a:p>
            <a:r>
              <a:rPr lang="en-GB" dirty="0"/>
              <a:t>Services &amp; professionals implement simple strategies to increase reach and engagement</a:t>
            </a:r>
          </a:p>
          <a:p>
            <a:r>
              <a:rPr lang="en-GB" dirty="0"/>
              <a:t>Develop and test strategies to overcome loneliness for different perinatal groups/populations</a:t>
            </a:r>
          </a:p>
          <a:p>
            <a:r>
              <a:rPr lang="en-GB" dirty="0"/>
              <a:t>Intervention co-design, development and evaluation</a:t>
            </a:r>
          </a:p>
          <a:p>
            <a:r>
              <a:rPr lang="en-GB" dirty="0"/>
              <a:t>Lobby policy makers e.g. </a:t>
            </a:r>
            <a:r>
              <a:rPr lang="en-GB" sz="1600" dirty="0"/>
              <a:t>more parental leave (Fatherhood Institute); more support for young mothers (MMHA &amp; CYPHMC &amp; Young Mothers Network); more support for voluntary sector (Hearts &amp; Minds); invest more in Early Years and Sure Start style approaches. </a:t>
            </a:r>
          </a:p>
          <a:p>
            <a:r>
              <a:rPr lang="en-GB" dirty="0"/>
              <a:t>Creative approaches, play &amp; celebrating childhood</a:t>
            </a:r>
          </a:p>
          <a:p>
            <a:endParaRPr lang="en-GB" dirty="0"/>
          </a:p>
          <a:p>
            <a:pPr marL="76200" indent="0">
              <a:buNone/>
            </a:pPr>
            <a:endParaRPr lang="en-GB" dirty="0"/>
          </a:p>
        </p:txBody>
      </p:sp>
      <p:pic>
        <p:nvPicPr>
          <p:cNvPr id="4" name="Picture 3">
            <a:extLst>
              <a:ext uri="{FF2B5EF4-FFF2-40B4-BE49-F238E27FC236}">
                <a16:creationId xmlns:a16="http://schemas.microsoft.com/office/drawing/2014/main" id="{4CD58599-3539-8E2A-E615-AF7CE3CED2C3}"/>
              </a:ext>
            </a:extLst>
          </p:cNvPr>
          <p:cNvPicPr>
            <a:picLocks noChangeAspect="1"/>
          </p:cNvPicPr>
          <p:nvPr/>
        </p:nvPicPr>
        <p:blipFill>
          <a:blip r:embed="rId3"/>
          <a:stretch>
            <a:fillRect/>
          </a:stretch>
        </p:blipFill>
        <p:spPr>
          <a:xfrm>
            <a:off x="9272894" y="365127"/>
            <a:ext cx="2739776" cy="1541124"/>
          </a:xfrm>
          <a:prstGeom prst="rect">
            <a:avLst/>
          </a:prstGeom>
        </p:spPr>
      </p:pic>
    </p:spTree>
    <p:extLst>
      <p:ext uri="{BB962C8B-B14F-4D97-AF65-F5344CB8AC3E}">
        <p14:creationId xmlns:p14="http://schemas.microsoft.com/office/powerpoint/2010/main" val="1643355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4752-7E72-0814-DE97-99774644DBA5}"/>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07F9DB7F-8769-E4D2-BDFA-6BE203BDF53A}"/>
              </a:ext>
            </a:extLst>
          </p:cNvPr>
          <p:cNvSpPr>
            <a:spLocks noGrp="1"/>
          </p:cNvSpPr>
          <p:nvPr>
            <p:ph type="body" idx="1"/>
          </p:nvPr>
        </p:nvSpPr>
        <p:spPr/>
        <p:txBody>
          <a:bodyPr/>
          <a:lstStyle/>
          <a:p>
            <a:endParaRPr lang="en-GB" dirty="0"/>
          </a:p>
        </p:txBody>
      </p:sp>
      <p:pic>
        <p:nvPicPr>
          <p:cNvPr id="4" name="Picture 3">
            <a:extLst>
              <a:ext uri="{FF2B5EF4-FFF2-40B4-BE49-F238E27FC236}">
                <a16:creationId xmlns:a16="http://schemas.microsoft.com/office/drawing/2014/main" id="{6CBD8DB1-5D15-2CC2-9653-4D9C5E029B7C}"/>
              </a:ext>
            </a:extLst>
          </p:cNvPr>
          <p:cNvPicPr>
            <a:picLocks noChangeAspect="1"/>
          </p:cNvPicPr>
          <p:nvPr/>
        </p:nvPicPr>
        <p:blipFill>
          <a:blip r:embed="rId3"/>
          <a:stretch>
            <a:fillRect/>
          </a:stretch>
        </p:blipFill>
        <p:spPr>
          <a:xfrm>
            <a:off x="1" y="1"/>
            <a:ext cx="12192000" cy="6858000"/>
          </a:xfrm>
          <a:prstGeom prst="rect">
            <a:avLst/>
          </a:prstGeom>
        </p:spPr>
      </p:pic>
      <p:pic>
        <p:nvPicPr>
          <p:cNvPr id="5" name="Picture 4">
            <a:extLst>
              <a:ext uri="{FF2B5EF4-FFF2-40B4-BE49-F238E27FC236}">
                <a16:creationId xmlns:a16="http://schemas.microsoft.com/office/drawing/2014/main" id="{5312A69C-C83E-1F49-94E2-0E70CBF52E2E}"/>
              </a:ext>
            </a:extLst>
          </p:cNvPr>
          <p:cNvPicPr>
            <a:picLocks noChangeAspect="1"/>
          </p:cNvPicPr>
          <p:nvPr/>
        </p:nvPicPr>
        <p:blipFill>
          <a:blip r:embed="rId4"/>
          <a:stretch>
            <a:fillRect/>
          </a:stretch>
        </p:blipFill>
        <p:spPr>
          <a:xfrm>
            <a:off x="0" y="0"/>
            <a:ext cx="12192000" cy="6857999"/>
          </a:xfrm>
          <a:prstGeom prst="rect">
            <a:avLst/>
          </a:prstGeom>
        </p:spPr>
      </p:pic>
    </p:spTree>
    <p:extLst>
      <p:ext uri="{BB962C8B-B14F-4D97-AF65-F5344CB8AC3E}">
        <p14:creationId xmlns:p14="http://schemas.microsoft.com/office/powerpoint/2010/main" val="3032662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85CE-6CAD-712F-E598-443C6F37C8F8}"/>
              </a:ext>
            </a:extLst>
          </p:cNvPr>
          <p:cNvSpPr>
            <a:spLocks noGrp="1"/>
          </p:cNvSpPr>
          <p:nvPr>
            <p:ph type="title"/>
          </p:nvPr>
        </p:nvSpPr>
        <p:spPr>
          <a:xfrm>
            <a:off x="1676400" y="2563533"/>
            <a:ext cx="10515600" cy="865467"/>
          </a:xfrm>
        </p:spPr>
        <p:txBody>
          <a:bodyPr/>
          <a:lstStyle/>
          <a:p>
            <a:r>
              <a:rPr lang="en-GB" b="1" dirty="0"/>
              <a:t>For more information &amp; references</a:t>
            </a:r>
            <a:br>
              <a:rPr lang="en-GB" dirty="0"/>
            </a:br>
            <a:r>
              <a:rPr lang="en-GB" dirty="0"/>
              <a:t> </a:t>
            </a:r>
            <a:br>
              <a:rPr lang="en-GB" dirty="0"/>
            </a:br>
            <a:r>
              <a:rPr lang="en-GB" dirty="0">
                <a:hlinkClick r:id="rId3"/>
              </a:rPr>
              <a:t>ruth.naughton-doe@york.ac.uk</a:t>
            </a:r>
            <a:br>
              <a:rPr lang="en-GB" dirty="0"/>
            </a:br>
            <a:br>
              <a:rPr lang="en-GB" dirty="0"/>
            </a:br>
            <a:r>
              <a:rPr lang="en-GB" dirty="0"/>
              <a:t>@ruthndwrites</a:t>
            </a:r>
            <a:br>
              <a:rPr lang="en-GB" dirty="0"/>
            </a:br>
            <a:r>
              <a:rPr lang="en-GB" dirty="0"/>
              <a:t>@pn_loneliness</a:t>
            </a:r>
            <a:br>
              <a:rPr lang="en-GB" dirty="0"/>
            </a:br>
            <a:br>
              <a:rPr lang="en-GB" dirty="0"/>
            </a:br>
            <a:r>
              <a:rPr lang="en-GB" dirty="0"/>
              <a:t>www.perinatal-loneliness.com</a:t>
            </a:r>
          </a:p>
        </p:txBody>
      </p:sp>
    </p:spTree>
    <p:extLst>
      <p:ext uri="{BB962C8B-B14F-4D97-AF65-F5344CB8AC3E}">
        <p14:creationId xmlns:p14="http://schemas.microsoft.com/office/powerpoint/2010/main" val="2487221984"/>
      </p:ext>
    </p:extLst>
  </p:cSld>
  <p:clrMapOvr>
    <a:masterClrMapping/>
  </p:clrMapOvr>
</p:sld>
</file>

<file path=ppt/theme/theme1.xml><?xml version="1.0" encoding="utf-8"?>
<a:theme xmlns:a="http://schemas.openxmlformats.org/drawingml/2006/main" name="Custom Design">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762cc32-f902-475d-a4cf-c397431ce64f" xsi:nil="true"/>
    <Notes xmlns="cd9570d7-6d3c-408b-a3fc-485599f6110e" xsi:nil="true"/>
    <lcf76f155ced4ddcb4097134ff3c332f xmlns="cd9570d7-6d3c-408b-a3fc-485599f6110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F8622B4F0A734A849D0703B762E393" ma:contentTypeVersion="18" ma:contentTypeDescription="Create a new document." ma:contentTypeScope="" ma:versionID="7484c47b83cc5e19a50fefae4e14e4ce">
  <xsd:schema xmlns:xsd="http://www.w3.org/2001/XMLSchema" xmlns:xs="http://www.w3.org/2001/XMLSchema" xmlns:p="http://schemas.microsoft.com/office/2006/metadata/properties" xmlns:ns2="cd9570d7-6d3c-408b-a3fc-485599f6110e" xmlns:ns3="7762cc32-f902-475d-a4cf-c397431ce64f" targetNamespace="http://schemas.microsoft.com/office/2006/metadata/properties" ma:root="true" ma:fieldsID="898b9ddce2ab3d65d968c03100894cd8" ns2:_="" ns3:_="">
    <xsd:import namespace="cd9570d7-6d3c-408b-a3fc-485599f6110e"/>
    <xsd:import namespace="7762cc32-f902-475d-a4cf-c397431ce64f"/>
    <xsd:element name="properties">
      <xsd:complexType>
        <xsd:sequence>
          <xsd:element name="documentManagement">
            <xsd:complexType>
              <xsd:all>
                <xsd:element ref="ns2:Notes"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570d7-6d3c-408b-a3fc-485599f6110e" elementFormDefault="qualified">
    <xsd:import namespace="http://schemas.microsoft.com/office/2006/documentManagement/types"/>
    <xsd:import namespace="http://schemas.microsoft.com/office/infopath/2007/PartnerControls"/>
    <xsd:element name="Notes" ma:index="2" nillable="true" ma:displayName="Notes" ma:format="Dropdown" ma:internalName="Notes" ma:readOnly="false">
      <xsd:simpleType>
        <xsd:restriction base="dms:Text">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hidden="true" ma:internalName="MediaServiceKeyPoints"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hidden="true" ma:internalName="MediaLengthInSeconds" ma:readOnly="true">
      <xsd:simpleType>
        <xsd:restriction base="dms:Unknown"/>
      </xsd:simpleType>
    </xsd:element>
    <xsd:element name="MediaServiceLocation" ma:index="18" nillable="true" ma:displayName="Location" ma:hidden="true"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8abd5989-7fff-46ea-aeef-f8575643eb4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762cc32-f902-475d-a4cf-c397431ce64f" elementFormDefault="qualified">
    <xsd:import namespace="http://schemas.microsoft.com/office/2006/documentManagement/types"/>
    <xsd:import namespace="http://schemas.microsoft.com/office/infopath/2007/PartnerControls"/>
    <xsd:element name="SharedWithUsers" ma:index="19"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hidden="true" ma:internalName="SharedWithDetails" ma:readOnly="true">
      <xsd:simpleType>
        <xsd:restriction base="dms:Note"/>
      </xsd:simpleType>
    </xsd:element>
    <xsd:element name="TaxCatchAll" ma:index="24" nillable="true" ma:displayName="Taxonomy Catch All Column" ma:hidden="true" ma:list="{e3a78b1b-f3fa-4455-b855-78cc7c591b65}" ma:internalName="TaxCatchAll" ma:showField="CatchAllData" ma:web="7762cc32-f902-475d-a4cf-c397431ce6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A23D6D-CBF1-4953-B6CB-FA0DCE7D5E6D}">
  <ds:schemaRefs>
    <ds:schemaRef ds:uri="http://schemas.microsoft.com/sharepoint/v3/contenttype/forms"/>
  </ds:schemaRefs>
</ds:datastoreItem>
</file>

<file path=customXml/itemProps2.xml><?xml version="1.0" encoding="utf-8"?>
<ds:datastoreItem xmlns:ds="http://schemas.openxmlformats.org/officeDocument/2006/customXml" ds:itemID="{4D0097D4-A4C5-4801-ACC8-C3FB65AC0DAB}">
  <ds:schemaRefs>
    <ds:schemaRef ds:uri="http://schemas.microsoft.com/office/2006/documentManagement/types"/>
    <ds:schemaRef ds:uri="http://purl.org/dc/terms/"/>
    <ds:schemaRef ds:uri="a81b5372-7960-406e-bcdd-c33078ac125a"/>
    <ds:schemaRef ds:uri="http://purl.org/dc/dcmitype/"/>
    <ds:schemaRef ds:uri="http://schemas.microsoft.com/office/infopath/2007/PartnerControls"/>
    <ds:schemaRef ds:uri="2977d286-6442-4f7d-93b9-71b4ae81c984"/>
    <ds:schemaRef ds:uri="http://purl.org/dc/elements/1.1/"/>
    <ds:schemaRef ds:uri="http://schemas.microsoft.com/office/2006/metadata/properties"/>
    <ds:schemaRef ds:uri="http://schemas.openxmlformats.org/package/2006/metadata/core-properties"/>
    <ds:schemaRef ds:uri="http://www.w3.org/XML/1998/namespace"/>
    <ds:schemaRef ds:uri="7762cc32-f902-475d-a4cf-c397431ce64f"/>
    <ds:schemaRef ds:uri="cd9570d7-6d3c-408b-a3fc-485599f6110e"/>
  </ds:schemaRefs>
</ds:datastoreItem>
</file>

<file path=customXml/itemProps3.xml><?xml version="1.0" encoding="utf-8"?>
<ds:datastoreItem xmlns:ds="http://schemas.openxmlformats.org/officeDocument/2006/customXml" ds:itemID="{5AF72199-2AE0-4B51-81A1-0138017103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570d7-6d3c-408b-a3fc-485599f6110e"/>
    <ds:schemaRef ds:uri="7762cc32-f902-475d-a4cf-c397431ce6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701</TotalTime>
  <Words>695</Words>
  <Application>Microsoft Office PowerPoint</Application>
  <PresentationFormat>Widescreen</PresentationFormat>
  <Paragraphs>50</Paragraphs>
  <Slides>20</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Aptos</vt:lpstr>
      <vt:lpstr>Arial</vt:lpstr>
      <vt:lpstr>Calibri</vt:lpstr>
      <vt:lpstr>Segoe UI</vt:lpstr>
      <vt:lpstr>Custom Design</vt:lpstr>
      <vt:lpstr>2_Custom Design</vt:lpstr>
      <vt:lpstr>Solutions to perinatal loneliness</vt:lpstr>
      <vt:lpstr>Overview of presentation</vt:lpstr>
      <vt:lpstr>PowerPoint Presentation</vt:lpstr>
      <vt:lpstr>Why was this research needed?</vt:lpstr>
      <vt:lpstr>An issue that people relate to</vt:lpstr>
      <vt:lpstr>Research objectives</vt:lpstr>
      <vt:lpstr>Research methods</vt:lpstr>
      <vt:lpstr>PowerPoint Presentation</vt:lpstr>
      <vt:lpstr>PowerPoint Presentation</vt:lpstr>
      <vt:lpstr>When did the participants feel most lonely?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need to know and do so much more!  A call to action!</vt:lpstr>
      <vt:lpstr>PowerPoint Presentation</vt:lpstr>
      <vt:lpstr>For more information &amp; references   ruth.naughton-doe@york.ac.uk  @ruthndwrites @pn_loneliness  www.perinatal-loneliness.com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Esther Van Vliet</dc:creator>
  <cp:lastModifiedBy>Ruth Naughton-Doe</cp:lastModifiedBy>
  <cp:revision>26</cp:revision>
  <dcterms:modified xsi:type="dcterms:W3CDTF">2024-10-01T18:52:46Z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0x010100A3F8622B4F0A734A849D0703B762E393</vt:lpwstr>
  </property>
</Properties>
</file>