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 id="2147483713" r:id="rId2"/>
    <p:sldMasterId id="2147483725" r:id="rId3"/>
  </p:sldMasterIdLst>
  <p:sldIdLst>
    <p:sldId id="304" r:id="rId4"/>
    <p:sldId id="305" r:id="rId5"/>
    <p:sldId id="306" r:id="rId6"/>
    <p:sldId id="307" r:id="rId7"/>
    <p:sldId id="260" r:id="rId8"/>
    <p:sldId id="308" r:id="rId9"/>
    <p:sldId id="309" r:id="rId10"/>
    <p:sldId id="310" r:id="rId11"/>
    <p:sldId id="264" r:id="rId12"/>
    <p:sldId id="256" r:id="rId13"/>
    <p:sldId id="257" r:id="rId14"/>
    <p:sldId id="258" r:id="rId15"/>
    <p:sldId id="259" r:id="rId16"/>
    <p:sldId id="262" r:id="rId17"/>
    <p:sldId id="261" r:id="rId18"/>
    <p:sldId id="263" r:id="rId19"/>
    <p:sldId id="301" r:id="rId20"/>
    <p:sldId id="302" r:id="rId21"/>
    <p:sldId id="270" r:id="rId22"/>
    <p:sldId id="283" r:id="rId23"/>
    <p:sldId id="284" r:id="rId24"/>
    <p:sldId id="285" r:id="rId25"/>
    <p:sldId id="277" r:id="rId26"/>
    <p:sldId id="30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AF1B47-6C44-4996-8A53-B107A91036F6}" v="1" dt="2024-09-18T07:44:49.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94660"/>
  </p:normalViewPr>
  <p:slideViewPr>
    <p:cSldViewPr snapToGrid="0">
      <p:cViewPr varScale="1">
        <p:scale>
          <a:sx n="62" d="100"/>
          <a:sy n="62" d="100"/>
        </p:scale>
        <p:origin x="7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E19631-F3D6-411D-8F29-F8C3094F801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D9CBCB7-ACAF-4232-B5BB-F7B905E9C7DA}">
      <dgm:prSet/>
      <dgm:spPr/>
      <dgm:t>
        <a:bodyPr/>
        <a:lstStyle/>
        <a:p>
          <a:r>
            <a:rPr lang="en-GB"/>
            <a:t>Young women feel stigmatised and judged by healthcare professionals, their communities, and sometimes by family and friends</a:t>
          </a:r>
          <a:endParaRPr lang="en-US"/>
        </a:p>
      </dgm:t>
    </dgm:pt>
    <dgm:pt modelId="{473BE6F8-ADC9-48AF-AA2D-8B8D76F21948}" type="parTrans" cxnId="{EC2A35FD-3B02-4D0C-8F3F-624AD76FC46E}">
      <dgm:prSet/>
      <dgm:spPr/>
      <dgm:t>
        <a:bodyPr/>
        <a:lstStyle/>
        <a:p>
          <a:endParaRPr lang="en-US"/>
        </a:p>
      </dgm:t>
    </dgm:pt>
    <dgm:pt modelId="{5944C54E-19CD-41C6-ABB4-4CCE2567504E}" type="sibTrans" cxnId="{EC2A35FD-3B02-4D0C-8F3F-624AD76FC46E}">
      <dgm:prSet/>
      <dgm:spPr/>
      <dgm:t>
        <a:bodyPr/>
        <a:lstStyle/>
        <a:p>
          <a:endParaRPr lang="en-US"/>
        </a:p>
      </dgm:t>
    </dgm:pt>
    <dgm:pt modelId="{38ADA101-ECD7-4396-B4D3-58144D7521CB}">
      <dgm:prSet/>
      <dgm:spPr/>
      <dgm:t>
        <a:bodyPr/>
        <a:lstStyle/>
        <a:p>
          <a:r>
            <a:rPr lang="en-GB" dirty="0"/>
            <a:t>Pressure to appear they are coping because of expectations based on their age, despite high likelihood of financial/housing/social/emotional issues</a:t>
          </a:r>
          <a:endParaRPr lang="en-US" dirty="0"/>
        </a:p>
      </dgm:t>
    </dgm:pt>
    <dgm:pt modelId="{A25DB68F-D7BA-4478-85A9-C395C69333A9}" type="parTrans" cxnId="{67E8B379-9EF4-477B-81C1-FB5B3D948A29}">
      <dgm:prSet/>
      <dgm:spPr/>
      <dgm:t>
        <a:bodyPr/>
        <a:lstStyle/>
        <a:p>
          <a:endParaRPr lang="en-US"/>
        </a:p>
      </dgm:t>
    </dgm:pt>
    <dgm:pt modelId="{3AE08F61-4DDB-4953-A927-0ACE0CAF2E30}" type="sibTrans" cxnId="{67E8B379-9EF4-477B-81C1-FB5B3D948A29}">
      <dgm:prSet/>
      <dgm:spPr/>
      <dgm:t>
        <a:bodyPr/>
        <a:lstStyle/>
        <a:p>
          <a:endParaRPr lang="en-US"/>
        </a:p>
      </dgm:t>
    </dgm:pt>
    <dgm:pt modelId="{9B051B67-2C8F-4663-B776-DA11B2144EBC}">
      <dgm:prSet/>
      <dgm:spPr/>
      <dgm:t>
        <a:bodyPr/>
        <a:lstStyle/>
        <a:p>
          <a:r>
            <a:rPr lang="en-GB"/>
            <a:t>Friends often disappear when a young woman becomes pregnant </a:t>
          </a:r>
          <a:endParaRPr lang="en-US"/>
        </a:p>
      </dgm:t>
    </dgm:pt>
    <dgm:pt modelId="{9B628C61-D7DC-4145-AE9F-05400C89E843}" type="parTrans" cxnId="{73BED00E-7BDD-4541-B1DB-48D62BF2DDF8}">
      <dgm:prSet/>
      <dgm:spPr/>
      <dgm:t>
        <a:bodyPr/>
        <a:lstStyle/>
        <a:p>
          <a:endParaRPr lang="en-US"/>
        </a:p>
      </dgm:t>
    </dgm:pt>
    <dgm:pt modelId="{1B8E59B0-34B8-4045-A8B9-7F95522467EF}" type="sibTrans" cxnId="{73BED00E-7BDD-4541-B1DB-48D62BF2DDF8}">
      <dgm:prSet/>
      <dgm:spPr/>
      <dgm:t>
        <a:bodyPr/>
        <a:lstStyle/>
        <a:p>
          <a:endParaRPr lang="en-US"/>
        </a:p>
      </dgm:t>
    </dgm:pt>
    <dgm:pt modelId="{C88C8C0C-A26A-4DB4-A310-423B082458E3}">
      <dgm:prSet/>
      <dgm:spPr/>
      <dgm:t>
        <a:bodyPr/>
        <a:lstStyle/>
        <a:p>
          <a:r>
            <a:rPr lang="en-GB" dirty="0"/>
            <a:t>Young mothers often have young parents themselves often meaning difficulty in gaining support from grandparents </a:t>
          </a:r>
          <a:endParaRPr lang="en-US" dirty="0"/>
        </a:p>
      </dgm:t>
    </dgm:pt>
    <dgm:pt modelId="{27EF0787-4D27-437E-9E6A-4CF0DA7131AB}" type="parTrans" cxnId="{D41843F9-F035-42F7-AB59-130E2DF385AE}">
      <dgm:prSet/>
      <dgm:spPr/>
      <dgm:t>
        <a:bodyPr/>
        <a:lstStyle/>
        <a:p>
          <a:endParaRPr lang="en-US"/>
        </a:p>
      </dgm:t>
    </dgm:pt>
    <dgm:pt modelId="{0EBEFEE3-5681-45F6-B757-D1D2F0EFBF0D}" type="sibTrans" cxnId="{D41843F9-F035-42F7-AB59-130E2DF385AE}">
      <dgm:prSet/>
      <dgm:spPr/>
      <dgm:t>
        <a:bodyPr/>
        <a:lstStyle/>
        <a:p>
          <a:endParaRPr lang="en-US"/>
        </a:p>
      </dgm:t>
    </dgm:pt>
    <dgm:pt modelId="{D2E7E36B-5BD1-4EDA-96EC-28194641602B}">
      <dgm:prSet/>
      <dgm:spPr/>
      <dgm:t>
        <a:bodyPr/>
        <a:lstStyle/>
        <a:p>
          <a:r>
            <a:rPr lang="en-GB"/>
            <a:t>Young women use social media as a key support mechanism in their parenting and for self-esteem</a:t>
          </a:r>
          <a:endParaRPr lang="en-US"/>
        </a:p>
      </dgm:t>
    </dgm:pt>
    <dgm:pt modelId="{7FC539DB-DF9C-43F3-A363-30ABF0945B04}" type="parTrans" cxnId="{2904AA25-E459-4801-B6A2-C8630CCFA7E6}">
      <dgm:prSet/>
      <dgm:spPr/>
      <dgm:t>
        <a:bodyPr/>
        <a:lstStyle/>
        <a:p>
          <a:endParaRPr lang="en-US"/>
        </a:p>
      </dgm:t>
    </dgm:pt>
    <dgm:pt modelId="{9AF720FF-AF1D-4AAE-A5B5-8F51B475C684}" type="sibTrans" cxnId="{2904AA25-E459-4801-B6A2-C8630CCFA7E6}">
      <dgm:prSet/>
      <dgm:spPr/>
      <dgm:t>
        <a:bodyPr/>
        <a:lstStyle/>
        <a:p>
          <a:endParaRPr lang="en-US"/>
        </a:p>
      </dgm:t>
    </dgm:pt>
    <dgm:pt modelId="{A3427EBB-D477-43E9-8220-FF19CA87186C}">
      <dgm:prSet/>
      <dgm:spPr/>
      <dgm:t>
        <a:bodyPr/>
        <a:lstStyle/>
        <a:p>
          <a:r>
            <a:rPr lang="en-GB"/>
            <a:t>Charities see loneliness as a real problem for young mothers but loneliness is seldom a main focus of work (although it is discussed informally)</a:t>
          </a:r>
          <a:endParaRPr lang="en-US"/>
        </a:p>
      </dgm:t>
    </dgm:pt>
    <dgm:pt modelId="{DBC0D652-D21F-4892-B56B-B482F631A739}" type="parTrans" cxnId="{969EBD70-D823-49CD-B581-193C5E876DE1}">
      <dgm:prSet/>
      <dgm:spPr/>
      <dgm:t>
        <a:bodyPr/>
        <a:lstStyle/>
        <a:p>
          <a:endParaRPr lang="en-US"/>
        </a:p>
      </dgm:t>
    </dgm:pt>
    <dgm:pt modelId="{E576F5D6-6D51-402A-A28F-F1E7B4C5F2FB}" type="sibTrans" cxnId="{969EBD70-D823-49CD-B581-193C5E876DE1}">
      <dgm:prSet/>
      <dgm:spPr/>
      <dgm:t>
        <a:bodyPr/>
        <a:lstStyle/>
        <a:p>
          <a:endParaRPr lang="en-US"/>
        </a:p>
      </dgm:t>
    </dgm:pt>
    <dgm:pt modelId="{6CFAD633-EBE3-4E60-B167-A3B96833553B}" type="pres">
      <dgm:prSet presAssocID="{BFE19631-F3D6-411D-8F29-F8C3094F801A}" presName="linear" presStyleCnt="0">
        <dgm:presLayoutVars>
          <dgm:animLvl val="lvl"/>
          <dgm:resizeHandles val="exact"/>
        </dgm:presLayoutVars>
      </dgm:prSet>
      <dgm:spPr/>
    </dgm:pt>
    <dgm:pt modelId="{C1A33E2E-101E-4FF2-8EB9-D5A12B73A3A0}" type="pres">
      <dgm:prSet presAssocID="{FD9CBCB7-ACAF-4232-B5BB-F7B905E9C7DA}" presName="parentText" presStyleLbl="node1" presStyleIdx="0" presStyleCnt="6">
        <dgm:presLayoutVars>
          <dgm:chMax val="0"/>
          <dgm:bulletEnabled val="1"/>
        </dgm:presLayoutVars>
      </dgm:prSet>
      <dgm:spPr/>
    </dgm:pt>
    <dgm:pt modelId="{E571A11A-39B7-460C-97A0-C9C575108294}" type="pres">
      <dgm:prSet presAssocID="{5944C54E-19CD-41C6-ABB4-4CCE2567504E}" presName="spacer" presStyleCnt="0"/>
      <dgm:spPr/>
    </dgm:pt>
    <dgm:pt modelId="{D6D74B62-611F-431D-A712-E1ED185E1049}" type="pres">
      <dgm:prSet presAssocID="{38ADA101-ECD7-4396-B4D3-58144D7521CB}" presName="parentText" presStyleLbl="node1" presStyleIdx="1" presStyleCnt="6">
        <dgm:presLayoutVars>
          <dgm:chMax val="0"/>
          <dgm:bulletEnabled val="1"/>
        </dgm:presLayoutVars>
      </dgm:prSet>
      <dgm:spPr/>
    </dgm:pt>
    <dgm:pt modelId="{F48A0FA0-01F8-493E-8396-F4BCB1842CFA}" type="pres">
      <dgm:prSet presAssocID="{3AE08F61-4DDB-4953-A927-0ACE0CAF2E30}" presName="spacer" presStyleCnt="0"/>
      <dgm:spPr/>
    </dgm:pt>
    <dgm:pt modelId="{87A35079-6CE8-435C-977D-AE68134F8840}" type="pres">
      <dgm:prSet presAssocID="{9B051B67-2C8F-4663-B776-DA11B2144EBC}" presName="parentText" presStyleLbl="node1" presStyleIdx="2" presStyleCnt="6">
        <dgm:presLayoutVars>
          <dgm:chMax val="0"/>
          <dgm:bulletEnabled val="1"/>
        </dgm:presLayoutVars>
      </dgm:prSet>
      <dgm:spPr/>
    </dgm:pt>
    <dgm:pt modelId="{D2FB12FA-10E5-42F6-9E06-53DAC8440CEB}" type="pres">
      <dgm:prSet presAssocID="{1B8E59B0-34B8-4045-A8B9-7F95522467EF}" presName="spacer" presStyleCnt="0"/>
      <dgm:spPr/>
    </dgm:pt>
    <dgm:pt modelId="{463377FD-0199-4730-A8EF-763A5ECB894A}" type="pres">
      <dgm:prSet presAssocID="{C88C8C0C-A26A-4DB4-A310-423B082458E3}" presName="parentText" presStyleLbl="node1" presStyleIdx="3" presStyleCnt="6">
        <dgm:presLayoutVars>
          <dgm:chMax val="0"/>
          <dgm:bulletEnabled val="1"/>
        </dgm:presLayoutVars>
      </dgm:prSet>
      <dgm:spPr/>
    </dgm:pt>
    <dgm:pt modelId="{09B09691-D735-4122-A97A-73EF06DE16D0}" type="pres">
      <dgm:prSet presAssocID="{0EBEFEE3-5681-45F6-B757-D1D2F0EFBF0D}" presName="spacer" presStyleCnt="0"/>
      <dgm:spPr/>
    </dgm:pt>
    <dgm:pt modelId="{CE291EA2-AB72-4E97-9888-C70104830505}" type="pres">
      <dgm:prSet presAssocID="{D2E7E36B-5BD1-4EDA-96EC-28194641602B}" presName="parentText" presStyleLbl="node1" presStyleIdx="4" presStyleCnt="6">
        <dgm:presLayoutVars>
          <dgm:chMax val="0"/>
          <dgm:bulletEnabled val="1"/>
        </dgm:presLayoutVars>
      </dgm:prSet>
      <dgm:spPr/>
    </dgm:pt>
    <dgm:pt modelId="{6E5860C4-06F8-4F0C-8EA3-047D4642479B}" type="pres">
      <dgm:prSet presAssocID="{9AF720FF-AF1D-4AAE-A5B5-8F51B475C684}" presName="spacer" presStyleCnt="0"/>
      <dgm:spPr/>
    </dgm:pt>
    <dgm:pt modelId="{8B610D40-6757-4BCF-9132-765B78D71426}" type="pres">
      <dgm:prSet presAssocID="{A3427EBB-D477-43E9-8220-FF19CA87186C}" presName="parentText" presStyleLbl="node1" presStyleIdx="5" presStyleCnt="6">
        <dgm:presLayoutVars>
          <dgm:chMax val="0"/>
          <dgm:bulletEnabled val="1"/>
        </dgm:presLayoutVars>
      </dgm:prSet>
      <dgm:spPr/>
    </dgm:pt>
  </dgm:ptLst>
  <dgm:cxnLst>
    <dgm:cxn modelId="{EF67F307-57D0-497E-B79F-228B8396BCA4}" type="presOf" srcId="{C88C8C0C-A26A-4DB4-A310-423B082458E3}" destId="{463377FD-0199-4730-A8EF-763A5ECB894A}" srcOrd="0" destOrd="0" presId="urn:microsoft.com/office/officeart/2005/8/layout/vList2"/>
    <dgm:cxn modelId="{73BED00E-7BDD-4541-B1DB-48D62BF2DDF8}" srcId="{BFE19631-F3D6-411D-8F29-F8C3094F801A}" destId="{9B051B67-2C8F-4663-B776-DA11B2144EBC}" srcOrd="2" destOrd="0" parTransId="{9B628C61-D7DC-4145-AE9F-05400C89E843}" sibTransId="{1B8E59B0-34B8-4045-A8B9-7F95522467EF}"/>
    <dgm:cxn modelId="{2904AA25-E459-4801-B6A2-C8630CCFA7E6}" srcId="{BFE19631-F3D6-411D-8F29-F8C3094F801A}" destId="{D2E7E36B-5BD1-4EDA-96EC-28194641602B}" srcOrd="4" destOrd="0" parTransId="{7FC539DB-DF9C-43F3-A363-30ABF0945B04}" sibTransId="{9AF720FF-AF1D-4AAE-A5B5-8F51B475C684}"/>
    <dgm:cxn modelId="{13BC8548-F359-4369-9026-1A52750D6DA3}" type="presOf" srcId="{A3427EBB-D477-43E9-8220-FF19CA87186C}" destId="{8B610D40-6757-4BCF-9132-765B78D71426}" srcOrd="0" destOrd="0" presId="urn:microsoft.com/office/officeart/2005/8/layout/vList2"/>
    <dgm:cxn modelId="{969EBD70-D823-49CD-B581-193C5E876DE1}" srcId="{BFE19631-F3D6-411D-8F29-F8C3094F801A}" destId="{A3427EBB-D477-43E9-8220-FF19CA87186C}" srcOrd="5" destOrd="0" parTransId="{DBC0D652-D21F-4892-B56B-B482F631A739}" sibTransId="{E576F5D6-6D51-402A-A28F-F1E7B4C5F2FB}"/>
    <dgm:cxn modelId="{67E8B379-9EF4-477B-81C1-FB5B3D948A29}" srcId="{BFE19631-F3D6-411D-8F29-F8C3094F801A}" destId="{38ADA101-ECD7-4396-B4D3-58144D7521CB}" srcOrd="1" destOrd="0" parTransId="{A25DB68F-D7BA-4478-85A9-C395C69333A9}" sibTransId="{3AE08F61-4DDB-4953-A927-0ACE0CAF2E30}"/>
    <dgm:cxn modelId="{DEC40991-E906-45B6-BF93-4A118EA9ADCE}" type="presOf" srcId="{BFE19631-F3D6-411D-8F29-F8C3094F801A}" destId="{6CFAD633-EBE3-4E60-B167-A3B96833553B}" srcOrd="0" destOrd="0" presId="urn:microsoft.com/office/officeart/2005/8/layout/vList2"/>
    <dgm:cxn modelId="{23736F94-5DDB-4347-8024-7C889FB44A31}" type="presOf" srcId="{9B051B67-2C8F-4663-B776-DA11B2144EBC}" destId="{87A35079-6CE8-435C-977D-AE68134F8840}" srcOrd="0" destOrd="0" presId="urn:microsoft.com/office/officeart/2005/8/layout/vList2"/>
    <dgm:cxn modelId="{83E854D1-B503-436F-8B0B-98B86108FCEC}" type="presOf" srcId="{D2E7E36B-5BD1-4EDA-96EC-28194641602B}" destId="{CE291EA2-AB72-4E97-9888-C70104830505}" srcOrd="0" destOrd="0" presId="urn:microsoft.com/office/officeart/2005/8/layout/vList2"/>
    <dgm:cxn modelId="{8A86EED9-E439-46B4-BA2E-110F71F0BFC4}" type="presOf" srcId="{FD9CBCB7-ACAF-4232-B5BB-F7B905E9C7DA}" destId="{C1A33E2E-101E-4FF2-8EB9-D5A12B73A3A0}" srcOrd="0" destOrd="0" presId="urn:microsoft.com/office/officeart/2005/8/layout/vList2"/>
    <dgm:cxn modelId="{FCC479DA-2C3B-4CC3-A452-91D2D8D922CF}" type="presOf" srcId="{38ADA101-ECD7-4396-B4D3-58144D7521CB}" destId="{D6D74B62-611F-431D-A712-E1ED185E1049}" srcOrd="0" destOrd="0" presId="urn:microsoft.com/office/officeart/2005/8/layout/vList2"/>
    <dgm:cxn modelId="{D41843F9-F035-42F7-AB59-130E2DF385AE}" srcId="{BFE19631-F3D6-411D-8F29-F8C3094F801A}" destId="{C88C8C0C-A26A-4DB4-A310-423B082458E3}" srcOrd="3" destOrd="0" parTransId="{27EF0787-4D27-437E-9E6A-4CF0DA7131AB}" sibTransId="{0EBEFEE3-5681-45F6-B757-D1D2F0EFBF0D}"/>
    <dgm:cxn modelId="{EC2A35FD-3B02-4D0C-8F3F-624AD76FC46E}" srcId="{BFE19631-F3D6-411D-8F29-F8C3094F801A}" destId="{FD9CBCB7-ACAF-4232-B5BB-F7B905E9C7DA}" srcOrd="0" destOrd="0" parTransId="{473BE6F8-ADC9-48AF-AA2D-8B8D76F21948}" sibTransId="{5944C54E-19CD-41C6-ABB4-4CCE2567504E}"/>
    <dgm:cxn modelId="{76D6C799-8350-47F8-9843-382E7ABBB981}" type="presParOf" srcId="{6CFAD633-EBE3-4E60-B167-A3B96833553B}" destId="{C1A33E2E-101E-4FF2-8EB9-D5A12B73A3A0}" srcOrd="0" destOrd="0" presId="urn:microsoft.com/office/officeart/2005/8/layout/vList2"/>
    <dgm:cxn modelId="{C40545E6-F95F-4E8D-8C26-2B2E98624B74}" type="presParOf" srcId="{6CFAD633-EBE3-4E60-B167-A3B96833553B}" destId="{E571A11A-39B7-460C-97A0-C9C575108294}" srcOrd="1" destOrd="0" presId="urn:microsoft.com/office/officeart/2005/8/layout/vList2"/>
    <dgm:cxn modelId="{2B0756FD-A6BA-4B5C-AE8E-40BD3F77A0E7}" type="presParOf" srcId="{6CFAD633-EBE3-4E60-B167-A3B96833553B}" destId="{D6D74B62-611F-431D-A712-E1ED185E1049}" srcOrd="2" destOrd="0" presId="urn:microsoft.com/office/officeart/2005/8/layout/vList2"/>
    <dgm:cxn modelId="{B2F403B6-0CFA-4544-94B5-E18BA9E29BD0}" type="presParOf" srcId="{6CFAD633-EBE3-4E60-B167-A3B96833553B}" destId="{F48A0FA0-01F8-493E-8396-F4BCB1842CFA}" srcOrd="3" destOrd="0" presId="urn:microsoft.com/office/officeart/2005/8/layout/vList2"/>
    <dgm:cxn modelId="{001CEEE4-ABAA-4E53-A0E1-F1E95FD8C2B9}" type="presParOf" srcId="{6CFAD633-EBE3-4E60-B167-A3B96833553B}" destId="{87A35079-6CE8-435C-977D-AE68134F8840}" srcOrd="4" destOrd="0" presId="urn:microsoft.com/office/officeart/2005/8/layout/vList2"/>
    <dgm:cxn modelId="{B8B8C74E-5B7F-418B-BA06-86B0675D283D}" type="presParOf" srcId="{6CFAD633-EBE3-4E60-B167-A3B96833553B}" destId="{D2FB12FA-10E5-42F6-9E06-53DAC8440CEB}" srcOrd="5" destOrd="0" presId="urn:microsoft.com/office/officeart/2005/8/layout/vList2"/>
    <dgm:cxn modelId="{A8CF4458-371A-4809-9B87-967AEE5FB7CA}" type="presParOf" srcId="{6CFAD633-EBE3-4E60-B167-A3B96833553B}" destId="{463377FD-0199-4730-A8EF-763A5ECB894A}" srcOrd="6" destOrd="0" presId="urn:microsoft.com/office/officeart/2005/8/layout/vList2"/>
    <dgm:cxn modelId="{7F5C638F-FB54-43A4-B683-75E963876C3C}" type="presParOf" srcId="{6CFAD633-EBE3-4E60-B167-A3B96833553B}" destId="{09B09691-D735-4122-A97A-73EF06DE16D0}" srcOrd="7" destOrd="0" presId="urn:microsoft.com/office/officeart/2005/8/layout/vList2"/>
    <dgm:cxn modelId="{5EB759E0-93B1-47A6-AA4F-E970B2598BAA}" type="presParOf" srcId="{6CFAD633-EBE3-4E60-B167-A3B96833553B}" destId="{CE291EA2-AB72-4E97-9888-C70104830505}" srcOrd="8" destOrd="0" presId="urn:microsoft.com/office/officeart/2005/8/layout/vList2"/>
    <dgm:cxn modelId="{740E0321-996D-46C4-B552-CF6457FEB504}" type="presParOf" srcId="{6CFAD633-EBE3-4E60-B167-A3B96833553B}" destId="{6E5860C4-06F8-4F0C-8EA3-047D4642479B}" srcOrd="9" destOrd="0" presId="urn:microsoft.com/office/officeart/2005/8/layout/vList2"/>
    <dgm:cxn modelId="{DBEC3B7F-D29A-40F6-99B3-C8705E96E827}" type="presParOf" srcId="{6CFAD633-EBE3-4E60-B167-A3B96833553B}" destId="{8B610D40-6757-4BCF-9132-765B78D7142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02E525-BCB3-4E93-91FE-5F1C874D08D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EB3F556-7E9D-4278-B215-609784618835}">
      <dgm:prSet/>
      <dgm:spPr/>
      <dgm:t>
        <a:bodyPr/>
        <a:lstStyle/>
        <a:p>
          <a:r>
            <a:rPr lang="en-GB"/>
            <a:t>Aim</a:t>
          </a:r>
          <a:endParaRPr lang="en-US"/>
        </a:p>
      </dgm:t>
    </dgm:pt>
    <dgm:pt modelId="{662DE840-C156-4AB9-A212-12396AE19696}" type="parTrans" cxnId="{88E445CA-E789-442C-B3D7-5C8D35C8BFE8}">
      <dgm:prSet/>
      <dgm:spPr/>
      <dgm:t>
        <a:bodyPr/>
        <a:lstStyle/>
        <a:p>
          <a:endParaRPr lang="en-US"/>
        </a:p>
      </dgm:t>
    </dgm:pt>
    <dgm:pt modelId="{4F4E776E-F104-45D4-A078-6323A954053E}" type="sibTrans" cxnId="{88E445CA-E789-442C-B3D7-5C8D35C8BFE8}">
      <dgm:prSet/>
      <dgm:spPr/>
      <dgm:t>
        <a:bodyPr/>
        <a:lstStyle/>
        <a:p>
          <a:endParaRPr lang="en-US"/>
        </a:p>
      </dgm:t>
    </dgm:pt>
    <dgm:pt modelId="{6D503749-C5C8-4B49-A858-202A51FF5BFF}">
      <dgm:prSet/>
      <dgm:spPr/>
      <dgm:t>
        <a:bodyPr/>
        <a:lstStyle/>
        <a:p>
          <a:r>
            <a:rPr lang="en-GB" dirty="0"/>
            <a:t>To describe and understand the perinatal mental health needs and experiences of Black Immigrant Mothers in the UK</a:t>
          </a:r>
          <a:endParaRPr lang="en-US" dirty="0"/>
        </a:p>
      </dgm:t>
    </dgm:pt>
    <dgm:pt modelId="{AB123D54-8919-426B-9A64-DCF39BE243B2}" type="parTrans" cxnId="{C8CBE389-1C8E-4C1C-AB55-6116DA3FA316}">
      <dgm:prSet/>
      <dgm:spPr/>
      <dgm:t>
        <a:bodyPr/>
        <a:lstStyle/>
        <a:p>
          <a:endParaRPr lang="en-US"/>
        </a:p>
      </dgm:t>
    </dgm:pt>
    <dgm:pt modelId="{E7C9BE4A-93B1-4DCC-82D3-77FB2CB98B92}" type="sibTrans" cxnId="{C8CBE389-1C8E-4C1C-AB55-6116DA3FA316}">
      <dgm:prSet/>
      <dgm:spPr/>
      <dgm:t>
        <a:bodyPr/>
        <a:lstStyle/>
        <a:p>
          <a:endParaRPr lang="en-US"/>
        </a:p>
      </dgm:t>
    </dgm:pt>
    <dgm:pt modelId="{82AF5F61-D67C-4ED2-97B6-8A4A5A4F4CBD}">
      <dgm:prSet/>
      <dgm:spPr/>
      <dgm:t>
        <a:bodyPr/>
        <a:lstStyle/>
        <a:p>
          <a:r>
            <a:rPr lang="en-GB"/>
            <a:t>Objectives</a:t>
          </a:r>
          <a:endParaRPr lang="en-US"/>
        </a:p>
      </dgm:t>
    </dgm:pt>
    <dgm:pt modelId="{0C91A664-9531-4C96-AEA1-EC567EE41838}" type="parTrans" cxnId="{B87A6311-4E0D-437F-A270-1FDFC02C2748}">
      <dgm:prSet/>
      <dgm:spPr/>
      <dgm:t>
        <a:bodyPr/>
        <a:lstStyle/>
        <a:p>
          <a:endParaRPr lang="en-US"/>
        </a:p>
      </dgm:t>
    </dgm:pt>
    <dgm:pt modelId="{CCDC6510-E9E9-4972-8E0F-AEF0CA6BB969}" type="sibTrans" cxnId="{B87A6311-4E0D-437F-A270-1FDFC02C2748}">
      <dgm:prSet/>
      <dgm:spPr/>
      <dgm:t>
        <a:bodyPr/>
        <a:lstStyle/>
        <a:p>
          <a:endParaRPr lang="en-US"/>
        </a:p>
      </dgm:t>
    </dgm:pt>
    <dgm:pt modelId="{02D46280-9C57-41F4-BE51-B9874983B84B}">
      <dgm:prSet/>
      <dgm:spPr/>
      <dgm:t>
        <a:bodyPr/>
        <a:lstStyle/>
        <a:p>
          <a:r>
            <a:rPr lang="en-GB"/>
            <a:t>To explore the perinatal mental health needs and experiences of Black Immigrant Mothers in the UK.</a:t>
          </a:r>
          <a:endParaRPr lang="en-US"/>
        </a:p>
      </dgm:t>
    </dgm:pt>
    <dgm:pt modelId="{43BBF4FB-3B75-49DB-B2B4-1FE7D1EEAE3F}" type="parTrans" cxnId="{A9BD67DC-55F5-4117-9819-588BE4DD46F1}">
      <dgm:prSet/>
      <dgm:spPr/>
      <dgm:t>
        <a:bodyPr/>
        <a:lstStyle/>
        <a:p>
          <a:endParaRPr lang="en-US"/>
        </a:p>
      </dgm:t>
    </dgm:pt>
    <dgm:pt modelId="{44F96341-2836-4FD6-A023-CEAC2039953F}" type="sibTrans" cxnId="{A9BD67DC-55F5-4117-9819-588BE4DD46F1}">
      <dgm:prSet/>
      <dgm:spPr/>
      <dgm:t>
        <a:bodyPr/>
        <a:lstStyle/>
        <a:p>
          <a:endParaRPr lang="en-US"/>
        </a:p>
      </dgm:t>
    </dgm:pt>
    <dgm:pt modelId="{0631CEB4-D4C0-42C6-A09A-65EE09DC141E}">
      <dgm:prSet/>
      <dgm:spPr/>
      <dgm:t>
        <a:bodyPr/>
        <a:lstStyle/>
        <a:p>
          <a:r>
            <a:rPr lang="en-GB"/>
            <a:t>To explore the available support for Black Immigrant Mothers in their perinatal period.</a:t>
          </a:r>
          <a:endParaRPr lang="en-US"/>
        </a:p>
      </dgm:t>
    </dgm:pt>
    <dgm:pt modelId="{854D19DA-F9A4-4A80-902E-242395AB0D90}" type="parTrans" cxnId="{BEDAA5E4-BEFC-4AC8-B86B-6DAB66009830}">
      <dgm:prSet/>
      <dgm:spPr/>
      <dgm:t>
        <a:bodyPr/>
        <a:lstStyle/>
        <a:p>
          <a:endParaRPr lang="en-US"/>
        </a:p>
      </dgm:t>
    </dgm:pt>
    <dgm:pt modelId="{E73F01E8-61A9-4F1E-ACA0-6833D6B7CC7E}" type="sibTrans" cxnId="{BEDAA5E4-BEFC-4AC8-B86B-6DAB66009830}">
      <dgm:prSet/>
      <dgm:spPr/>
      <dgm:t>
        <a:bodyPr/>
        <a:lstStyle/>
        <a:p>
          <a:endParaRPr lang="en-US"/>
        </a:p>
      </dgm:t>
    </dgm:pt>
    <dgm:pt modelId="{C25B7367-9B6F-4D66-B2A4-0ED44403EFC2}">
      <dgm:prSet/>
      <dgm:spPr/>
      <dgm:t>
        <a:bodyPr/>
        <a:lstStyle/>
        <a:p>
          <a:r>
            <a:rPr lang="en-GB"/>
            <a:t>To explore the views and experiences of Black Immigrant Mothers on the support they receive regarding their mental health.</a:t>
          </a:r>
          <a:endParaRPr lang="en-US"/>
        </a:p>
      </dgm:t>
    </dgm:pt>
    <dgm:pt modelId="{93E0D4A2-7D93-442B-B2F8-649BD0F9C1F8}" type="parTrans" cxnId="{CD62F9D2-6D7E-4BC8-9D14-B1E978A5103C}">
      <dgm:prSet/>
      <dgm:spPr/>
      <dgm:t>
        <a:bodyPr/>
        <a:lstStyle/>
        <a:p>
          <a:endParaRPr lang="en-US"/>
        </a:p>
      </dgm:t>
    </dgm:pt>
    <dgm:pt modelId="{BB843F53-150D-45E4-9FA7-AF376145C6CF}" type="sibTrans" cxnId="{CD62F9D2-6D7E-4BC8-9D14-B1E978A5103C}">
      <dgm:prSet/>
      <dgm:spPr/>
      <dgm:t>
        <a:bodyPr/>
        <a:lstStyle/>
        <a:p>
          <a:endParaRPr lang="en-US"/>
        </a:p>
      </dgm:t>
    </dgm:pt>
    <dgm:pt modelId="{5AFD15A1-FE39-4A73-A48A-724AAA1D9E6F}" type="pres">
      <dgm:prSet presAssocID="{AB02E525-BCB3-4E93-91FE-5F1C874D08D2}" presName="linear" presStyleCnt="0">
        <dgm:presLayoutVars>
          <dgm:animLvl val="lvl"/>
          <dgm:resizeHandles val="exact"/>
        </dgm:presLayoutVars>
      </dgm:prSet>
      <dgm:spPr/>
    </dgm:pt>
    <dgm:pt modelId="{4DC3F2B0-68B5-4C08-B5F7-578FD67F6299}" type="pres">
      <dgm:prSet presAssocID="{4EB3F556-7E9D-4278-B215-609784618835}" presName="parentText" presStyleLbl="node1" presStyleIdx="0" presStyleCnt="6">
        <dgm:presLayoutVars>
          <dgm:chMax val="0"/>
          <dgm:bulletEnabled val="1"/>
        </dgm:presLayoutVars>
      </dgm:prSet>
      <dgm:spPr/>
    </dgm:pt>
    <dgm:pt modelId="{7327726B-1DBE-45EA-B742-83586CEFAF70}" type="pres">
      <dgm:prSet presAssocID="{4F4E776E-F104-45D4-A078-6323A954053E}" presName="spacer" presStyleCnt="0"/>
      <dgm:spPr/>
    </dgm:pt>
    <dgm:pt modelId="{6F8CD60D-3D65-4E1C-A5A2-D89F78E2FBAD}" type="pres">
      <dgm:prSet presAssocID="{6D503749-C5C8-4B49-A858-202A51FF5BFF}" presName="parentText" presStyleLbl="node1" presStyleIdx="1" presStyleCnt="6">
        <dgm:presLayoutVars>
          <dgm:chMax val="0"/>
          <dgm:bulletEnabled val="1"/>
        </dgm:presLayoutVars>
      </dgm:prSet>
      <dgm:spPr/>
    </dgm:pt>
    <dgm:pt modelId="{EFF73A29-E953-44DD-BAD3-AFA6C97498BA}" type="pres">
      <dgm:prSet presAssocID="{E7C9BE4A-93B1-4DCC-82D3-77FB2CB98B92}" presName="spacer" presStyleCnt="0"/>
      <dgm:spPr/>
    </dgm:pt>
    <dgm:pt modelId="{6CD5267D-AC92-49BC-BF48-BE5F2F31D000}" type="pres">
      <dgm:prSet presAssocID="{82AF5F61-D67C-4ED2-97B6-8A4A5A4F4CBD}" presName="parentText" presStyleLbl="node1" presStyleIdx="2" presStyleCnt="6">
        <dgm:presLayoutVars>
          <dgm:chMax val="0"/>
          <dgm:bulletEnabled val="1"/>
        </dgm:presLayoutVars>
      </dgm:prSet>
      <dgm:spPr/>
    </dgm:pt>
    <dgm:pt modelId="{AB95EF00-FE59-4E06-88A3-C5A6CAD15A36}" type="pres">
      <dgm:prSet presAssocID="{CCDC6510-E9E9-4972-8E0F-AEF0CA6BB969}" presName="spacer" presStyleCnt="0"/>
      <dgm:spPr/>
    </dgm:pt>
    <dgm:pt modelId="{13639E8E-C4E7-4535-AD77-787D7B950C66}" type="pres">
      <dgm:prSet presAssocID="{02D46280-9C57-41F4-BE51-B9874983B84B}" presName="parentText" presStyleLbl="node1" presStyleIdx="3" presStyleCnt="6">
        <dgm:presLayoutVars>
          <dgm:chMax val="0"/>
          <dgm:bulletEnabled val="1"/>
        </dgm:presLayoutVars>
      </dgm:prSet>
      <dgm:spPr/>
    </dgm:pt>
    <dgm:pt modelId="{E59D027D-8C04-4C0C-900A-46735AFB2BE1}" type="pres">
      <dgm:prSet presAssocID="{44F96341-2836-4FD6-A023-CEAC2039953F}" presName="spacer" presStyleCnt="0"/>
      <dgm:spPr/>
    </dgm:pt>
    <dgm:pt modelId="{0271B5AD-423C-4F88-939B-5532C9DD8FBC}" type="pres">
      <dgm:prSet presAssocID="{0631CEB4-D4C0-42C6-A09A-65EE09DC141E}" presName="parentText" presStyleLbl="node1" presStyleIdx="4" presStyleCnt="6">
        <dgm:presLayoutVars>
          <dgm:chMax val="0"/>
          <dgm:bulletEnabled val="1"/>
        </dgm:presLayoutVars>
      </dgm:prSet>
      <dgm:spPr/>
    </dgm:pt>
    <dgm:pt modelId="{AFF0B442-C9A5-404A-8020-A96EED3F29D5}" type="pres">
      <dgm:prSet presAssocID="{E73F01E8-61A9-4F1E-ACA0-6833D6B7CC7E}" presName="spacer" presStyleCnt="0"/>
      <dgm:spPr/>
    </dgm:pt>
    <dgm:pt modelId="{26D278D0-50C7-46F3-87A9-FA83EDD97F14}" type="pres">
      <dgm:prSet presAssocID="{C25B7367-9B6F-4D66-B2A4-0ED44403EFC2}" presName="parentText" presStyleLbl="node1" presStyleIdx="5" presStyleCnt="6">
        <dgm:presLayoutVars>
          <dgm:chMax val="0"/>
          <dgm:bulletEnabled val="1"/>
        </dgm:presLayoutVars>
      </dgm:prSet>
      <dgm:spPr/>
    </dgm:pt>
  </dgm:ptLst>
  <dgm:cxnLst>
    <dgm:cxn modelId="{B87A6311-4E0D-437F-A270-1FDFC02C2748}" srcId="{AB02E525-BCB3-4E93-91FE-5F1C874D08D2}" destId="{82AF5F61-D67C-4ED2-97B6-8A4A5A4F4CBD}" srcOrd="2" destOrd="0" parTransId="{0C91A664-9531-4C96-AEA1-EC567EE41838}" sibTransId="{CCDC6510-E9E9-4972-8E0F-AEF0CA6BB969}"/>
    <dgm:cxn modelId="{C8CBE389-1C8E-4C1C-AB55-6116DA3FA316}" srcId="{AB02E525-BCB3-4E93-91FE-5F1C874D08D2}" destId="{6D503749-C5C8-4B49-A858-202A51FF5BFF}" srcOrd="1" destOrd="0" parTransId="{AB123D54-8919-426B-9A64-DCF39BE243B2}" sibTransId="{E7C9BE4A-93B1-4DCC-82D3-77FB2CB98B92}"/>
    <dgm:cxn modelId="{AF597C8D-1EA5-40A3-A730-C32C76CFB45F}" type="presOf" srcId="{0631CEB4-D4C0-42C6-A09A-65EE09DC141E}" destId="{0271B5AD-423C-4F88-939B-5532C9DD8FBC}" srcOrd="0" destOrd="0" presId="urn:microsoft.com/office/officeart/2005/8/layout/vList2"/>
    <dgm:cxn modelId="{3EB9E29B-8FAB-4C97-B798-97A698153CE0}" type="presOf" srcId="{82AF5F61-D67C-4ED2-97B6-8A4A5A4F4CBD}" destId="{6CD5267D-AC92-49BC-BF48-BE5F2F31D000}" srcOrd="0" destOrd="0" presId="urn:microsoft.com/office/officeart/2005/8/layout/vList2"/>
    <dgm:cxn modelId="{ABF94AB4-EDBF-4FF3-A4F9-CDB1149C2FAE}" type="presOf" srcId="{4EB3F556-7E9D-4278-B215-609784618835}" destId="{4DC3F2B0-68B5-4C08-B5F7-578FD67F6299}" srcOrd="0" destOrd="0" presId="urn:microsoft.com/office/officeart/2005/8/layout/vList2"/>
    <dgm:cxn modelId="{B371E1BC-BEA9-455F-8BAC-307A79EDCD5D}" type="presOf" srcId="{C25B7367-9B6F-4D66-B2A4-0ED44403EFC2}" destId="{26D278D0-50C7-46F3-87A9-FA83EDD97F14}" srcOrd="0" destOrd="0" presId="urn:microsoft.com/office/officeart/2005/8/layout/vList2"/>
    <dgm:cxn modelId="{88E445CA-E789-442C-B3D7-5C8D35C8BFE8}" srcId="{AB02E525-BCB3-4E93-91FE-5F1C874D08D2}" destId="{4EB3F556-7E9D-4278-B215-609784618835}" srcOrd="0" destOrd="0" parTransId="{662DE840-C156-4AB9-A212-12396AE19696}" sibTransId="{4F4E776E-F104-45D4-A078-6323A954053E}"/>
    <dgm:cxn modelId="{CD62F9D2-6D7E-4BC8-9D14-B1E978A5103C}" srcId="{AB02E525-BCB3-4E93-91FE-5F1C874D08D2}" destId="{C25B7367-9B6F-4D66-B2A4-0ED44403EFC2}" srcOrd="5" destOrd="0" parTransId="{93E0D4A2-7D93-442B-B2F8-649BD0F9C1F8}" sibTransId="{BB843F53-150D-45E4-9FA7-AF376145C6CF}"/>
    <dgm:cxn modelId="{E4C78CDB-0B2D-4832-A650-8481B2F02331}" type="presOf" srcId="{AB02E525-BCB3-4E93-91FE-5F1C874D08D2}" destId="{5AFD15A1-FE39-4A73-A48A-724AAA1D9E6F}" srcOrd="0" destOrd="0" presId="urn:microsoft.com/office/officeart/2005/8/layout/vList2"/>
    <dgm:cxn modelId="{A9BD67DC-55F5-4117-9819-588BE4DD46F1}" srcId="{AB02E525-BCB3-4E93-91FE-5F1C874D08D2}" destId="{02D46280-9C57-41F4-BE51-B9874983B84B}" srcOrd="3" destOrd="0" parTransId="{43BBF4FB-3B75-49DB-B2B4-1FE7D1EEAE3F}" sibTransId="{44F96341-2836-4FD6-A023-CEAC2039953F}"/>
    <dgm:cxn modelId="{16B773DD-1034-40A0-A156-24BE215988EE}" type="presOf" srcId="{6D503749-C5C8-4B49-A858-202A51FF5BFF}" destId="{6F8CD60D-3D65-4E1C-A5A2-D89F78E2FBAD}" srcOrd="0" destOrd="0" presId="urn:microsoft.com/office/officeart/2005/8/layout/vList2"/>
    <dgm:cxn modelId="{72990AE4-716C-4DF4-A924-126EAA2A54CB}" type="presOf" srcId="{02D46280-9C57-41F4-BE51-B9874983B84B}" destId="{13639E8E-C4E7-4535-AD77-787D7B950C66}" srcOrd="0" destOrd="0" presId="urn:microsoft.com/office/officeart/2005/8/layout/vList2"/>
    <dgm:cxn modelId="{BEDAA5E4-BEFC-4AC8-B86B-6DAB66009830}" srcId="{AB02E525-BCB3-4E93-91FE-5F1C874D08D2}" destId="{0631CEB4-D4C0-42C6-A09A-65EE09DC141E}" srcOrd="4" destOrd="0" parTransId="{854D19DA-F9A4-4A80-902E-242395AB0D90}" sibTransId="{E73F01E8-61A9-4F1E-ACA0-6833D6B7CC7E}"/>
    <dgm:cxn modelId="{204CBF03-5F30-4D64-86C2-E9E07BA38D25}" type="presParOf" srcId="{5AFD15A1-FE39-4A73-A48A-724AAA1D9E6F}" destId="{4DC3F2B0-68B5-4C08-B5F7-578FD67F6299}" srcOrd="0" destOrd="0" presId="urn:microsoft.com/office/officeart/2005/8/layout/vList2"/>
    <dgm:cxn modelId="{BE8176F9-39D9-454D-AF8D-0D9DB2805927}" type="presParOf" srcId="{5AFD15A1-FE39-4A73-A48A-724AAA1D9E6F}" destId="{7327726B-1DBE-45EA-B742-83586CEFAF70}" srcOrd="1" destOrd="0" presId="urn:microsoft.com/office/officeart/2005/8/layout/vList2"/>
    <dgm:cxn modelId="{6C63C5DC-1823-4ED5-8E43-9A979F86BED9}" type="presParOf" srcId="{5AFD15A1-FE39-4A73-A48A-724AAA1D9E6F}" destId="{6F8CD60D-3D65-4E1C-A5A2-D89F78E2FBAD}" srcOrd="2" destOrd="0" presId="urn:microsoft.com/office/officeart/2005/8/layout/vList2"/>
    <dgm:cxn modelId="{DADDAA94-8433-4537-940A-D6255ADCCB3D}" type="presParOf" srcId="{5AFD15A1-FE39-4A73-A48A-724AAA1D9E6F}" destId="{EFF73A29-E953-44DD-BAD3-AFA6C97498BA}" srcOrd="3" destOrd="0" presId="urn:microsoft.com/office/officeart/2005/8/layout/vList2"/>
    <dgm:cxn modelId="{CA1D82F1-B857-4017-B7AB-7085A62D4CCF}" type="presParOf" srcId="{5AFD15A1-FE39-4A73-A48A-724AAA1D9E6F}" destId="{6CD5267D-AC92-49BC-BF48-BE5F2F31D000}" srcOrd="4" destOrd="0" presId="urn:microsoft.com/office/officeart/2005/8/layout/vList2"/>
    <dgm:cxn modelId="{CE47D653-633E-4E1B-AB9E-E4768CCB8A8A}" type="presParOf" srcId="{5AFD15A1-FE39-4A73-A48A-724AAA1D9E6F}" destId="{AB95EF00-FE59-4E06-88A3-C5A6CAD15A36}" srcOrd="5" destOrd="0" presId="urn:microsoft.com/office/officeart/2005/8/layout/vList2"/>
    <dgm:cxn modelId="{A7C74E87-32AC-4114-B9D2-567A77F03A09}" type="presParOf" srcId="{5AFD15A1-FE39-4A73-A48A-724AAA1D9E6F}" destId="{13639E8E-C4E7-4535-AD77-787D7B950C66}" srcOrd="6" destOrd="0" presId="urn:microsoft.com/office/officeart/2005/8/layout/vList2"/>
    <dgm:cxn modelId="{AD2D91AA-3231-406D-8B87-A4A457C3B7DF}" type="presParOf" srcId="{5AFD15A1-FE39-4A73-A48A-724AAA1D9E6F}" destId="{E59D027D-8C04-4C0C-900A-46735AFB2BE1}" srcOrd="7" destOrd="0" presId="urn:microsoft.com/office/officeart/2005/8/layout/vList2"/>
    <dgm:cxn modelId="{5C6399BA-7385-4639-B4F9-FD1B9DE60E43}" type="presParOf" srcId="{5AFD15A1-FE39-4A73-A48A-724AAA1D9E6F}" destId="{0271B5AD-423C-4F88-939B-5532C9DD8FBC}" srcOrd="8" destOrd="0" presId="urn:microsoft.com/office/officeart/2005/8/layout/vList2"/>
    <dgm:cxn modelId="{CA1B7604-916C-4461-8127-8249E57C35C7}" type="presParOf" srcId="{5AFD15A1-FE39-4A73-A48A-724AAA1D9E6F}" destId="{AFF0B442-C9A5-404A-8020-A96EED3F29D5}" srcOrd="9" destOrd="0" presId="urn:microsoft.com/office/officeart/2005/8/layout/vList2"/>
    <dgm:cxn modelId="{7F4FF92A-CA5D-4596-9884-F43364C332A6}" type="presParOf" srcId="{5AFD15A1-FE39-4A73-A48A-724AAA1D9E6F}" destId="{26D278D0-50C7-46F3-87A9-FA83EDD97F1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36E7C4-90C3-4347-B31F-53D840BB611E}" type="doc">
      <dgm:prSet loTypeId="urn:microsoft.com/office/officeart/2008/layout/LinedList" loCatId="list" qsTypeId="urn:microsoft.com/office/officeart/2005/8/quickstyle/simple5" qsCatId="simple" csTypeId="urn:microsoft.com/office/officeart/2005/8/colors/accent1_2" csCatId="accent1"/>
      <dgm:spPr/>
      <dgm:t>
        <a:bodyPr/>
        <a:lstStyle/>
        <a:p>
          <a:endParaRPr lang="en-US"/>
        </a:p>
      </dgm:t>
    </dgm:pt>
    <dgm:pt modelId="{C0F1EA71-C314-4E81-B9C4-4644E0CA767D}">
      <dgm:prSet/>
      <dgm:spPr/>
      <dgm:t>
        <a:bodyPr/>
        <a:lstStyle/>
        <a:p>
          <a:r>
            <a:rPr lang="en-GB" dirty="0"/>
            <a:t>Significant concern over feeling isolated and lonely in the UK </a:t>
          </a:r>
          <a:endParaRPr lang="en-US" dirty="0"/>
        </a:p>
      </dgm:t>
    </dgm:pt>
    <dgm:pt modelId="{D7D597E6-4DA6-4D6E-8905-DA462DAE9093}" type="parTrans" cxnId="{50830794-5278-4AE2-A214-DCA36974729D}">
      <dgm:prSet/>
      <dgm:spPr/>
      <dgm:t>
        <a:bodyPr/>
        <a:lstStyle/>
        <a:p>
          <a:endParaRPr lang="en-US"/>
        </a:p>
      </dgm:t>
    </dgm:pt>
    <dgm:pt modelId="{DB07393D-BAFD-4515-992C-4E890B6064AD}" type="sibTrans" cxnId="{50830794-5278-4AE2-A214-DCA36974729D}">
      <dgm:prSet/>
      <dgm:spPr/>
      <dgm:t>
        <a:bodyPr/>
        <a:lstStyle/>
        <a:p>
          <a:endParaRPr lang="en-US"/>
        </a:p>
      </dgm:t>
    </dgm:pt>
    <dgm:pt modelId="{83B23EC1-CF49-487D-B2CB-AC73ADCE9C39}">
      <dgm:prSet/>
      <dgm:spPr/>
      <dgm:t>
        <a:bodyPr/>
        <a:lstStyle/>
        <a:p>
          <a:r>
            <a:rPr lang="en-GB" dirty="0"/>
            <a:t>Comparison between their collectivist culture and the UK being individualistic.</a:t>
          </a:r>
          <a:endParaRPr lang="en-US" dirty="0"/>
        </a:p>
      </dgm:t>
    </dgm:pt>
    <dgm:pt modelId="{0ACCF814-B16D-443A-9239-447EDEF9A1AD}" type="parTrans" cxnId="{20D8C4D3-8825-46D2-94AE-73373BACC330}">
      <dgm:prSet/>
      <dgm:spPr/>
      <dgm:t>
        <a:bodyPr/>
        <a:lstStyle/>
        <a:p>
          <a:endParaRPr lang="en-US"/>
        </a:p>
      </dgm:t>
    </dgm:pt>
    <dgm:pt modelId="{E646417F-A344-4AF8-AEEA-46F25EB12248}" type="sibTrans" cxnId="{20D8C4D3-8825-46D2-94AE-73373BACC330}">
      <dgm:prSet/>
      <dgm:spPr/>
      <dgm:t>
        <a:bodyPr/>
        <a:lstStyle/>
        <a:p>
          <a:endParaRPr lang="en-US"/>
        </a:p>
      </dgm:t>
    </dgm:pt>
    <dgm:pt modelId="{629C4ADA-467F-4ACE-8B39-6849A6110404}">
      <dgm:prSet/>
      <dgm:spPr/>
      <dgm:t>
        <a:bodyPr/>
        <a:lstStyle/>
        <a:p>
          <a:r>
            <a:rPr lang="en-GB" dirty="0"/>
            <a:t>Separation from the wider communities due to perceived cultural stigma.</a:t>
          </a:r>
          <a:endParaRPr lang="en-US" dirty="0"/>
        </a:p>
      </dgm:t>
    </dgm:pt>
    <dgm:pt modelId="{C4BB299D-1871-4E3E-A393-B8910AD786AE}" type="parTrans" cxnId="{AFE1EAA5-A39E-42EE-BC26-1FE88ABDB6F6}">
      <dgm:prSet/>
      <dgm:spPr/>
      <dgm:t>
        <a:bodyPr/>
        <a:lstStyle/>
        <a:p>
          <a:endParaRPr lang="en-US"/>
        </a:p>
      </dgm:t>
    </dgm:pt>
    <dgm:pt modelId="{3812CD4B-6CF8-4CA2-A984-C7F143C06B55}" type="sibTrans" cxnId="{AFE1EAA5-A39E-42EE-BC26-1FE88ABDB6F6}">
      <dgm:prSet/>
      <dgm:spPr/>
      <dgm:t>
        <a:bodyPr/>
        <a:lstStyle/>
        <a:p>
          <a:endParaRPr lang="en-US"/>
        </a:p>
      </dgm:t>
    </dgm:pt>
    <dgm:pt modelId="{5B8F0F37-F544-40A4-B898-CDF6A230C46C}">
      <dgm:prSet/>
      <dgm:spPr/>
      <dgm:t>
        <a:bodyPr/>
        <a:lstStyle/>
        <a:p>
          <a:r>
            <a:rPr lang="en-GB"/>
            <a:t>Lack of support and the distance from their relatives </a:t>
          </a:r>
          <a:endParaRPr lang="en-US"/>
        </a:p>
      </dgm:t>
    </dgm:pt>
    <dgm:pt modelId="{C682A6F3-63A0-4C84-BABF-3295A9C15583}" type="parTrans" cxnId="{6BF962E7-AE16-4B0B-98BF-A56CE6420BD0}">
      <dgm:prSet/>
      <dgm:spPr/>
      <dgm:t>
        <a:bodyPr/>
        <a:lstStyle/>
        <a:p>
          <a:endParaRPr lang="en-US"/>
        </a:p>
      </dgm:t>
    </dgm:pt>
    <dgm:pt modelId="{0B80B534-8583-4347-8F6C-7EFAA1DF3537}" type="sibTrans" cxnId="{6BF962E7-AE16-4B0B-98BF-A56CE6420BD0}">
      <dgm:prSet/>
      <dgm:spPr/>
      <dgm:t>
        <a:bodyPr/>
        <a:lstStyle/>
        <a:p>
          <a:endParaRPr lang="en-US"/>
        </a:p>
      </dgm:t>
    </dgm:pt>
    <dgm:pt modelId="{B8E68049-C4E5-47C5-97D9-AC8CC0019D42}" type="pres">
      <dgm:prSet presAssocID="{7B36E7C4-90C3-4347-B31F-53D840BB611E}" presName="vert0" presStyleCnt="0">
        <dgm:presLayoutVars>
          <dgm:dir/>
          <dgm:animOne val="branch"/>
          <dgm:animLvl val="lvl"/>
        </dgm:presLayoutVars>
      </dgm:prSet>
      <dgm:spPr/>
    </dgm:pt>
    <dgm:pt modelId="{453B2CA2-A0CE-4FFA-82A9-1C604EBCC76B}" type="pres">
      <dgm:prSet presAssocID="{C0F1EA71-C314-4E81-B9C4-4644E0CA767D}" presName="thickLine" presStyleLbl="alignNode1" presStyleIdx="0" presStyleCnt="4"/>
      <dgm:spPr/>
    </dgm:pt>
    <dgm:pt modelId="{33B8A620-F2D5-40FC-9F8F-EB000C483B11}" type="pres">
      <dgm:prSet presAssocID="{C0F1EA71-C314-4E81-B9C4-4644E0CA767D}" presName="horz1" presStyleCnt="0"/>
      <dgm:spPr/>
    </dgm:pt>
    <dgm:pt modelId="{4CBDC4DB-1C05-43C5-B19A-136161100BEC}" type="pres">
      <dgm:prSet presAssocID="{C0F1EA71-C314-4E81-B9C4-4644E0CA767D}" presName="tx1" presStyleLbl="revTx" presStyleIdx="0" presStyleCnt="4"/>
      <dgm:spPr/>
    </dgm:pt>
    <dgm:pt modelId="{1CAA250F-2116-4E78-8802-E390F10B1AC0}" type="pres">
      <dgm:prSet presAssocID="{C0F1EA71-C314-4E81-B9C4-4644E0CA767D}" presName="vert1" presStyleCnt="0"/>
      <dgm:spPr/>
    </dgm:pt>
    <dgm:pt modelId="{CFF92844-742F-49D3-9EC9-D640B8A468EE}" type="pres">
      <dgm:prSet presAssocID="{83B23EC1-CF49-487D-B2CB-AC73ADCE9C39}" presName="thickLine" presStyleLbl="alignNode1" presStyleIdx="1" presStyleCnt="4"/>
      <dgm:spPr/>
    </dgm:pt>
    <dgm:pt modelId="{FAC2AF66-F767-4D39-A6C8-36DAD090CC46}" type="pres">
      <dgm:prSet presAssocID="{83B23EC1-CF49-487D-B2CB-AC73ADCE9C39}" presName="horz1" presStyleCnt="0"/>
      <dgm:spPr/>
    </dgm:pt>
    <dgm:pt modelId="{2C1F977F-7546-47C4-B82B-FC7CAB1FBD94}" type="pres">
      <dgm:prSet presAssocID="{83B23EC1-CF49-487D-B2CB-AC73ADCE9C39}" presName="tx1" presStyleLbl="revTx" presStyleIdx="1" presStyleCnt="4"/>
      <dgm:spPr/>
    </dgm:pt>
    <dgm:pt modelId="{2F75DA4D-669D-49B3-9E33-77AC021A6D70}" type="pres">
      <dgm:prSet presAssocID="{83B23EC1-CF49-487D-B2CB-AC73ADCE9C39}" presName="vert1" presStyleCnt="0"/>
      <dgm:spPr/>
    </dgm:pt>
    <dgm:pt modelId="{5175C31C-8AAC-41B2-A998-3814605499EB}" type="pres">
      <dgm:prSet presAssocID="{629C4ADA-467F-4ACE-8B39-6849A6110404}" presName="thickLine" presStyleLbl="alignNode1" presStyleIdx="2" presStyleCnt="4"/>
      <dgm:spPr/>
    </dgm:pt>
    <dgm:pt modelId="{B26F7354-F2BF-4898-AB8E-5C57CC108EF2}" type="pres">
      <dgm:prSet presAssocID="{629C4ADA-467F-4ACE-8B39-6849A6110404}" presName="horz1" presStyleCnt="0"/>
      <dgm:spPr/>
    </dgm:pt>
    <dgm:pt modelId="{FBB54717-304A-4D30-AA5F-0DB9FD1FC76C}" type="pres">
      <dgm:prSet presAssocID="{629C4ADA-467F-4ACE-8B39-6849A6110404}" presName="tx1" presStyleLbl="revTx" presStyleIdx="2" presStyleCnt="4"/>
      <dgm:spPr/>
    </dgm:pt>
    <dgm:pt modelId="{BBBC1118-E11A-4D63-8DFB-991BD40CBAA4}" type="pres">
      <dgm:prSet presAssocID="{629C4ADA-467F-4ACE-8B39-6849A6110404}" presName="vert1" presStyleCnt="0"/>
      <dgm:spPr/>
    </dgm:pt>
    <dgm:pt modelId="{72DEC3FF-4ED2-496B-AC4D-70C76085034C}" type="pres">
      <dgm:prSet presAssocID="{5B8F0F37-F544-40A4-B898-CDF6A230C46C}" presName="thickLine" presStyleLbl="alignNode1" presStyleIdx="3" presStyleCnt="4"/>
      <dgm:spPr/>
    </dgm:pt>
    <dgm:pt modelId="{F2978B2F-54E6-4A70-A51C-A246ACF0A43D}" type="pres">
      <dgm:prSet presAssocID="{5B8F0F37-F544-40A4-B898-CDF6A230C46C}" presName="horz1" presStyleCnt="0"/>
      <dgm:spPr/>
    </dgm:pt>
    <dgm:pt modelId="{82690B64-475B-4AC2-919E-08572790ADAC}" type="pres">
      <dgm:prSet presAssocID="{5B8F0F37-F544-40A4-B898-CDF6A230C46C}" presName="tx1" presStyleLbl="revTx" presStyleIdx="3" presStyleCnt="4"/>
      <dgm:spPr/>
    </dgm:pt>
    <dgm:pt modelId="{815262D9-1BE8-4698-BE81-699FDF10DF3F}" type="pres">
      <dgm:prSet presAssocID="{5B8F0F37-F544-40A4-B898-CDF6A230C46C}" presName="vert1" presStyleCnt="0"/>
      <dgm:spPr/>
    </dgm:pt>
  </dgm:ptLst>
  <dgm:cxnLst>
    <dgm:cxn modelId="{22118A18-8F7C-4FDE-BDB0-CFDFB9796026}" type="presOf" srcId="{7B36E7C4-90C3-4347-B31F-53D840BB611E}" destId="{B8E68049-C4E5-47C5-97D9-AC8CC0019D42}" srcOrd="0" destOrd="0" presId="urn:microsoft.com/office/officeart/2008/layout/LinedList"/>
    <dgm:cxn modelId="{29FAE819-51FB-4553-99F3-F65D03A1324F}" type="presOf" srcId="{629C4ADA-467F-4ACE-8B39-6849A6110404}" destId="{FBB54717-304A-4D30-AA5F-0DB9FD1FC76C}" srcOrd="0" destOrd="0" presId="urn:microsoft.com/office/officeart/2008/layout/LinedList"/>
    <dgm:cxn modelId="{B50C0E1E-37FD-4A18-B79C-6FC3012F313F}" type="presOf" srcId="{C0F1EA71-C314-4E81-B9C4-4644E0CA767D}" destId="{4CBDC4DB-1C05-43C5-B19A-136161100BEC}" srcOrd="0" destOrd="0" presId="urn:microsoft.com/office/officeart/2008/layout/LinedList"/>
    <dgm:cxn modelId="{50830794-5278-4AE2-A214-DCA36974729D}" srcId="{7B36E7C4-90C3-4347-B31F-53D840BB611E}" destId="{C0F1EA71-C314-4E81-B9C4-4644E0CA767D}" srcOrd="0" destOrd="0" parTransId="{D7D597E6-4DA6-4D6E-8905-DA462DAE9093}" sibTransId="{DB07393D-BAFD-4515-992C-4E890B6064AD}"/>
    <dgm:cxn modelId="{AFE1EAA5-A39E-42EE-BC26-1FE88ABDB6F6}" srcId="{7B36E7C4-90C3-4347-B31F-53D840BB611E}" destId="{629C4ADA-467F-4ACE-8B39-6849A6110404}" srcOrd="2" destOrd="0" parTransId="{C4BB299D-1871-4E3E-A393-B8910AD786AE}" sibTransId="{3812CD4B-6CF8-4CA2-A984-C7F143C06B55}"/>
    <dgm:cxn modelId="{20D8C4D3-8825-46D2-94AE-73373BACC330}" srcId="{7B36E7C4-90C3-4347-B31F-53D840BB611E}" destId="{83B23EC1-CF49-487D-B2CB-AC73ADCE9C39}" srcOrd="1" destOrd="0" parTransId="{0ACCF814-B16D-443A-9239-447EDEF9A1AD}" sibTransId="{E646417F-A344-4AF8-AEEA-46F25EB12248}"/>
    <dgm:cxn modelId="{8CA921D5-DF3A-4EC3-91DA-D7D9B6392326}" type="presOf" srcId="{5B8F0F37-F544-40A4-B898-CDF6A230C46C}" destId="{82690B64-475B-4AC2-919E-08572790ADAC}" srcOrd="0" destOrd="0" presId="urn:microsoft.com/office/officeart/2008/layout/LinedList"/>
    <dgm:cxn modelId="{1B7126DE-A0A3-4A55-9240-5D6710BA1F3E}" type="presOf" srcId="{83B23EC1-CF49-487D-B2CB-AC73ADCE9C39}" destId="{2C1F977F-7546-47C4-B82B-FC7CAB1FBD94}" srcOrd="0" destOrd="0" presId="urn:microsoft.com/office/officeart/2008/layout/LinedList"/>
    <dgm:cxn modelId="{6BF962E7-AE16-4B0B-98BF-A56CE6420BD0}" srcId="{7B36E7C4-90C3-4347-B31F-53D840BB611E}" destId="{5B8F0F37-F544-40A4-B898-CDF6A230C46C}" srcOrd="3" destOrd="0" parTransId="{C682A6F3-63A0-4C84-BABF-3295A9C15583}" sibTransId="{0B80B534-8583-4347-8F6C-7EFAA1DF3537}"/>
    <dgm:cxn modelId="{201061C4-5099-451A-94BE-1DADE42179DF}" type="presParOf" srcId="{B8E68049-C4E5-47C5-97D9-AC8CC0019D42}" destId="{453B2CA2-A0CE-4FFA-82A9-1C604EBCC76B}" srcOrd="0" destOrd="0" presId="urn:microsoft.com/office/officeart/2008/layout/LinedList"/>
    <dgm:cxn modelId="{1DF709FE-157C-44BA-B165-0DCB1A83C86E}" type="presParOf" srcId="{B8E68049-C4E5-47C5-97D9-AC8CC0019D42}" destId="{33B8A620-F2D5-40FC-9F8F-EB000C483B11}" srcOrd="1" destOrd="0" presId="urn:microsoft.com/office/officeart/2008/layout/LinedList"/>
    <dgm:cxn modelId="{1AE45E70-B276-457B-86E3-94CD9C7E3428}" type="presParOf" srcId="{33B8A620-F2D5-40FC-9F8F-EB000C483B11}" destId="{4CBDC4DB-1C05-43C5-B19A-136161100BEC}" srcOrd="0" destOrd="0" presId="urn:microsoft.com/office/officeart/2008/layout/LinedList"/>
    <dgm:cxn modelId="{66FFF5C6-DE25-4FC2-B6D3-824B7E192581}" type="presParOf" srcId="{33B8A620-F2D5-40FC-9F8F-EB000C483B11}" destId="{1CAA250F-2116-4E78-8802-E390F10B1AC0}" srcOrd="1" destOrd="0" presId="urn:microsoft.com/office/officeart/2008/layout/LinedList"/>
    <dgm:cxn modelId="{8E085271-24BE-4CC4-8E66-7FB33EB616F6}" type="presParOf" srcId="{B8E68049-C4E5-47C5-97D9-AC8CC0019D42}" destId="{CFF92844-742F-49D3-9EC9-D640B8A468EE}" srcOrd="2" destOrd="0" presId="urn:microsoft.com/office/officeart/2008/layout/LinedList"/>
    <dgm:cxn modelId="{DA684CD2-97A6-472E-AC36-E08C6FC35018}" type="presParOf" srcId="{B8E68049-C4E5-47C5-97D9-AC8CC0019D42}" destId="{FAC2AF66-F767-4D39-A6C8-36DAD090CC46}" srcOrd="3" destOrd="0" presId="urn:microsoft.com/office/officeart/2008/layout/LinedList"/>
    <dgm:cxn modelId="{EE9A968C-D1E8-456A-A5A3-37F517226295}" type="presParOf" srcId="{FAC2AF66-F767-4D39-A6C8-36DAD090CC46}" destId="{2C1F977F-7546-47C4-B82B-FC7CAB1FBD94}" srcOrd="0" destOrd="0" presId="urn:microsoft.com/office/officeart/2008/layout/LinedList"/>
    <dgm:cxn modelId="{A38E889A-7D14-4CA3-B621-88B5BD2661F7}" type="presParOf" srcId="{FAC2AF66-F767-4D39-A6C8-36DAD090CC46}" destId="{2F75DA4D-669D-49B3-9E33-77AC021A6D70}" srcOrd="1" destOrd="0" presId="urn:microsoft.com/office/officeart/2008/layout/LinedList"/>
    <dgm:cxn modelId="{C6C33249-0EB8-4348-B5D6-A40123378926}" type="presParOf" srcId="{B8E68049-C4E5-47C5-97D9-AC8CC0019D42}" destId="{5175C31C-8AAC-41B2-A998-3814605499EB}" srcOrd="4" destOrd="0" presId="urn:microsoft.com/office/officeart/2008/layout/LinedList"/>
    <dgm:cxn modelId="{AC906BD3-FC4F-44F6-AEBB-852D10860769}" type="presParOf" srcId="{B8E68049-C4E5-47C5-97D9-AC8CC0019D42}" destId="{B26F7354-F2BF-4898-AB8E-5C57CC108EF2}" srcOrd="5" destOrd="0" presId="urn:microsoft.com/office/officeart/2008/layout/LinedList"/>
    <dgm:cxn modelId="{45E9593F-E9F6-4B09-AB3C-59283B8F5CF8}" type="presParOf" srcId="{B26F7354-F2BF-4898-AB8E-5C57CC108EF2}" destId="{FBB54717-304A-4D30-AA5F-0DB9FD1FC76C}" srcOrd="0" destOrd="0" presId="urn:microsoft.com/office/officeart/2008/layout/LinedList"/>
    <dgm:cxn modelId="{D14D4A90-3FEF-4933-8A6A-70EC9AA4FFF6}" type="presParOf" srcId="{B26F7354-F2BF-4898-AB8E-5C57CC108EF2}" destId="{BBBC1118-E11A-4D63-8DFB-991BD40CBAA4}" srcOrd="1" destOrd="0" presId="urn:microsoft.com/office/officeart/2008/layout/LinedList"/>
    <dgm:cxn modelId="{72CAAB78-356D-42A1-8885-D16909648FEF}" type="presParOf" srcId="{B8E68049-C4E5-47C5-97D9-AC8CC0019D42}" destId="{72DEC3FF-4ED2-496B-AC4D-70C76085034C}" srcOrd="6" destOrd="0" presId="urn:microsoft.com/office/officeart/2008/layout/LinedList"/>
    <dgm:cxn modelId="{759DF0AA-EE33-4E47-BADA-2CF07F0A6332}" type="presParOf" srcId="{B8E68049-C4E5-47C5-97D9-AC8CC0019D42}" destId="{F2978B2F-54E6-4A70-A51C-A246ACF0A43D}" srcOrd="7" destOrd="0" presId="urn:microsoft.com/office/officeart/2008/layout/LinedList"/>
    <dgm:cxn modelId="{EA0C4801-CF79-4F64-AAC3-35A8908C6936}" type="presParOf" srcId="{F2978B2F-54E6-4A70-A51C-A246ACF0A43D}" destId="{82690B64-475B-4AC2-919E-08572790ADAC}" srcOrd="0" destOrd="0" presId="urn:microsoft.com/office/officeart/2008/layout/LinedList"/>
    <dgm:cxn modelId="{11F5B109-6052-44AE-9FA7-AA76B18D611A}" type="presParOf" srcId="{F2978B2F-54E6-4A70-A51C-A246ACF0A43D}" destId="{815262D9-1BE8-4698-BE81-699FDF10DF3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9BBFAD-E92B-4FF1-9930-EEF478CB1AD5}"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A744DFC9-52DA-4977-87B8-6A76A292C6DD}">
      <dgm:prSet/>
      <dgm:spPr/>
      <dgm:t>
        <a:bodyPr/>
        <a:lstStyle/>
        <a:p>
          <a:r>
            <a:rPr lang="en-GB" dirty="0"/>
            <a:t>Seeking other mothers in their communities for information, reassurance, and support. </a:t>
          </a:r>
          <a:endParaRPr lang="en-US" dirty="0"/>
        </a:p>
      </dgm:t>
    </dgm:pt>
    <dgm:pt modelId="{541730AC-F2BE-40CC-817D-98117D9C0174}" type="parTrans" cxnId="{57D9938D-DD55-440A-80B0-D268DDE5A059}">
      <dgm:prSet/>
      <dgm:spPr/>
      <dgm:t>
        <a:bodyPr/>
        <a:lstStyle/>
        <a:p>
          <a:endParaRPr lang="en-US"/>
        </a:p>
      </dgm:t>
    </dgm:pt>
    <dgm:pt modelId="{A40D621A-EB87-4047-8AD7-E9734B740FE3}" type="sibTrans" cxnId="{57D9938D-DD55-440A-80B0-D268DDE5A059}">
      <dgm:prSet/>
      <dgm:spPr/>
      <dgm:t>
        <a:bodyPr/>
        <a:lstStyle/>
        <a:p>
          <a:endParaRPr lang="en-US"/>
        </a:p>
      </dgm:t>
    </dgm:pt>
    <dgm:pt modelId="{88AB1CCD-D43E-44D7-8B36-C985EA57E328}">
      <dgm:prSet/>
      <dgm:spPr/>
      <dgm:t>
        <a:bodyPr/>
        <a:lstStyle/>
        <a:p>
          <a:r>
            <a:rPr lang="en-GB"/>
            <a:t>Access to their family members in their home country by making a phone. </a:t>
          </a:r>
          <a:endParaRPr lang="en-US"/>
        </a:p>
      </dgm:t>
    </dgm:pt>
    <dgm:pt modelId="{C611681E-619D-4200-B1D9-46D123EFED8C}" type="parTrans" cxnId="{B8046A8D-BD6D-44E5-BD91-93780EDCF268}">
      <dgm:prSet/>
      <dgm:spPr/>
      <dgm:t>
        <a:bodyPr/>
        <a:lstStyle/>
        <a:p>
          <a:endParaRPr lang="en-US"/>
        </a:p>
      </dgm:t>
    </dgm:pt>
    <dgm:pt modelId="{0ED59CCD-B1CA-4EED-A007-331BEC48A006}" type="sibTrans" cxnId="{B8046A8D-BD6D-44E5-BD91-93780EDCF268}">
      <dgm:prSet/>
      <dgm:spPr/>
      <dgm:t>
        <a:bodyPr/>
        <a:lstStyle/>
        <a:p>
          <a:endParaRPr lang="en-US"/>
        </a:p>
      </dgm:t>
    </dgm:pt>
    <dgm:pt modelId="{FE5DB886-9C30-42F3-9536-96A40B6A7604}">
      <dgm:prSet/>
      <dgm:spPr/>
      <dgm:t>
        <a:bodyPr/>
        <a:lstStyle/>
        <a:p>
          <a:r>
            <a:rPr lang="en-GB"/>
            <a:t>Faith/religion has been a crucial motivating factor that has sustained them through challenging time.</a:t>
          </a:r>
          <a:endParaRPr lang="en-US"/>
        </a:p>
      </dgm:t>
    </dgm:pt>
    <dgm:pt modelId="{21F20E1A-A42F-4C6D-ADC2-220048D92920}" type="parTrans" cxnId="{B1093F70-5BAB-4E36-99BF-0F2EF89CF6E7}">
      <dgm:prSet/>
      <dgm:spPr/>
      <dgm:t>
        <a:bodyPr/>
        <a:lstStyle/>
        <a:p>
          <a:endParaRPr lang="en-US"/>
        </a:p>
      </dgm:t>
    </dgm:pt>
    <dgm:pt modelId="{69DF528B-DD6E-49AB-B491-E9139C6427F9}" type="sibTrans" cxnId="{B1093F70-5BAB-4E36-99BF-0F2EF89CF6E7}">
      <dgm:prSet/>
      <dgm:spPr/>
      <dgm:t>
        <a:bodyPr/>
        <a:lstStyle/>
        <a:p>
          <a:endParaRPr lang="en-US"/>
        </a:p>
      </dgm:t>
    </dgm:pt>
    <dgm:pt modelId="{05908D7B-C479-474C-B16D-FD24C6D5095E}">
      <dgm:prSet/>
      <dgm:spPr/>
      <dgm:t>
        <a:bodyPr/>
        <a:lstStyle/>
        <a:p>
          <a:r>
            <a:rPr lang="en-GB" dirty="0"/>
            <a:t>A community that provides support like what they receive in Africa.</a:t>
          </a:r>
          <a:endParaRPr lang="en-US" dirty="0"/>
        </a:p>
      </dgm:t>
    </dgm:pt>
    <dgm:pt modelId="{D6446D02-1355-467B-873F-E4C2A91829D4}" type="parTrans" cxnId="{92B08F46-B26E-45BA-BD86-A01329E93981}">
      <dgm:prSet/>
      <dgm:spPr/>
      <dgm:t>
        <a:bodyPr/>
        <a:lstStyle/>
        <a:p>
          <a:endParaRPr lang="en-US"/>
        </a:p>
      </dgm:t>
    </dgm:pt>
    <dgm:pt modelId="{EB43B6A1-9F6C-460C-BEEB-BC2643A5E40D}" type="sibTrans" cxnId="{92B08F46-B26E-45BA-BD86-A01329E93981}">
      <dgm:prSet/>
      <dgm:spPr/>
      <dgm:t>
        <a:bodyPr/>
        <a:lstStyle/>
        <a:p>
          <a:endParaRPr lang="en-US"/>
        </a:p>
      </dgm:t>
    </dgm:pt>
    <dgm:pt modelId="{3459432F-3983-4D58-8758-399B5BF885D2}">
      <dgm:prSet/>
      <dgm:spPr/>
      <dgm:t>
        <a:bodyPr/>
        <a:lstStyle/>
        <a:p>
          <a:r>
            <a:rPr lang="en-GB"/>
            <a:t>Provision of culturally sensitive health care services.</a:t>
          </a:r>
          <a:endParaRPr lang="en-US"/>
        </a:p>
      </dgm:t>
    </dgm:pt>
    <dgm:pt modelId="{FE09B6F5-8309-412A-8A91-79E1820DADE2}" type="parTrans" cxnId="{753A5944-19E6-4B18-AD73-FACEC69CD1FB}">
      <dgm:prSet/>
      <dgm:spPr/>
      <dgm:t>
        <a:bodyPr/>
        <a:lstStyle/>
        <a:p>
          <a:endParaRPr lang="en-US"/>
        </a:p>
      </dgm:t>
    </dgm:pt>
    <dgm:pt modelId="{4B173DF9-5E84-469F-89E2-9179EFE5007F}" type="sibTrans" cxnId="{753A5944-19E6-4B18-AD73-FACEC69CD1FB}">
      <dgm:prSet/>
      <dgm:spPr/>
      <dgm:t>
        <a:bodyPr/>
        <a:lstStyle/>
        <a:p>
          <a:endParaRPr lang="en-US"/>
        </a:p>
      </dgm:t>
    </dgm:pt>
    <dgm:pt modelId="{A5D593E7-4A40-4C05-823A-54FB799586C8}">
      <dgm:prSet/>
      <dgm:spPr/>
      <dgm:t>
        <a:bodyPr/>
        <a:lstStyle/>
        <a:p>
          <a:r>
            <a:rPr lang="en-GB" dirty="0"/>
            <a:t>Access to information.</a:t>
          </a:r>
          <a:endParaRPr lang="en-US" dirty="0"/>
        </a:p>
      </dgm:t>
    </dgm:pt>
    <dgm:pt modelId="{6CC84921-79F0-43E7-81E4-16E1E7F1C095}" type="parTrans" cxnId="{BC2AA7DE-5130-4F77-B59F-62A2B45705E9}">
      <dgm:prSet/>
      <dgm:spPr/>
      <dgm:t>
        <a:bodyPr/>
        <a:lstStyle/>
        <a:p>
          <a:endParaRPr lang="en-US"/>
        </a:p>
      </dgm:t>
    </dgm:pt>
    <dgm:pt modelId="{6E0D0AF4-C7EE-4281-9C8E-09298A41E24D}" type="sibTrans" cxnId="{BC2AA7DE-5130-4F77-B59F-62A2B45705E9}">
      <dgm:prSet/>
      <dgm:spPr/>
      <dgm:t>
        <a:bodyPr/>
        <a:lstStyle/>
        <a:p>
          <a:endParaRPr lang="en-US"/>
        </a:p>
      </dgm:t>
    </dgm:pt>
    <dgm:pt modelId="{CBD8DC5C-5B72-48DC-87B0-7D2ACB40B8BC}" type="pres">
      <dgm:prSet presAssocID="{BE9BBFAD-E92B-4FF1-9930-EEF478CB1AD5}" presName="diagram" presStyleCnt="0">
        <dgm:presLayoutVars>
          <dgm:dir/>
          <dgm:resizeHandles val="exact"/>
        </dgm:presLayoutVars>
      </dgm:prSet>
      <dgm:spPr/>
    </dgm:pt>
    <dgm:pt modelId="{4C75DE65-2149-4AFD-BECE-C5AEEEB2819E}" type="pres">
      <dgm:prSet presAssocID="{A744DFC9-52DA-4977-87B8-6A76A292C6DD}" presName="node" presStyleLbl="node1" presStyleIdx="0" presStyleCnt="6">
        <dgm:presLayoutVars>
          <dgm:bulletEnabled val="1"/>
        </dgm:presLayoutVars>
      </dgm:prSet>
      <dgm:spPr/>
    </dgm:pt>
    <dgm:pt modelId="{817C7D2B-F086-4CD8-B78A-91F4451D00DB}" type="pres">
      <dgm:prSet presAssocID="{A40D621A-EB87-4047-8AD7-E9734B740FE3}" presName="sibTrans" presStyleCnt="0"/>
      <dgm:spPr/>
    </dgm:pt>
    <dgm:pt modelId="{52DF124D-B141-473B-AC6D-A1F4D1383CCB}" type="pres">
      <dgm:prSet presAssocID="{88AB1CCD-D43E-44D7-8B36-C985EA57E328}" presName="node" presStyleLbl="node1" presStyleIdx="1" presStyleCnt="6">
        <dgm:presLayoutVars>
          <dgm:bulletEnabled val="1"/>
        </dgm:presLayoutVars>
      </dgm:prSet>
      <dgm:spPr/>
    </dgm:pt>
    <dgm:pt modelId="{A54C95C8-3201-4E74-AFAC-30BBA358968E}" type="pres">
      <dgm:prSet presAssocID="{0ED59CCD-B1CA-4EED-A007-331BEC48A006}" presName="sibTrans" presStyleCnt="0"/>
      <dgm:spPr/>
    </dgm:pt>
    <dgm:pt modelId="{1149FAB4-9783-482B-9ADA-CA71687A9C38}" type="pres">
      <dgm:prSet presAssocID="{FE5DB886-9C30-42F3-9536-96A40B6A7604}" presName="node" presStyleLbl="node1" presStyleIdx="2" presStyleCnt="6">
        <dgm:presLayoutVars>
          <dgm:bulletEnabled val="1"/>
        </dgm:presLayoutVars>
      </dgm:prSet>
      <dgm:spPr/>
    </dgm:pt>
    <dgm:pt modelId="{90E503AF-BAD8-48A6-ADFF-9F3B52E18A93}" type="pres">
      <dgm:prSet presAssocID="{69DF528B-DD6E-49AB-B491-E9139C6427F9}" presName="sibTrans" presStyleCnt="0"/>
      <dgm:spPr/>
    </dgm:pt>
    <dgm:pt modelId="{F9289C6C-7283-49B4-A80B-F7E52F8F62A5}" type="pres">
      <dgm:prSet presAssocID="{05908D7B-C479-474C-B16D-FD24C6D5095E}" presName="node" presStyleLbl="node1" presStyleIdx="3" presStyleCnt="6">
        <dgm:presLayoutVars>
          <dgm:bulletEnabled val="1"/>
        </dgm:presLayoutVars>
      </dgm:prSet>
      <dgm:spPr/>
    </dgm:pt>
    <dgm:pt modelId="{CE801AA0-1C91-426E-8A3B-38848659EAD4}" type="pres">
      <dgm:prSet presAssocID="{EB43B6A1-9F6C-460C-BEEB-BC2643A5E40D}" presName="sibTrans" presStyleCnt="0"/>
      <dgm:spPr/>
    </dgm:pt>
    <dgm:pt modelId="{96B65CA1-BB86-408B-B8D4-4278B710168B}" type="pres">
      <dgm:prSet presAssocID="{3459432F-3983-4D58-8758-399B5BF885D2}" presName="node" presStyleLbl="node1" presStyleIdx="4" presStyleCnt="6">
        <dgm:presLayoutVars>
          <dgm:bulletEnabled val="1"/>
        </dgm:presLayoutVars>
      </dgm:prSet>
      <dgm:spPr/>
    </dgm:pt>
    <dgm:pt modelId="{9C1FB0D0-07F9-4EDA-901C-3DB6CA4B4FAB}" type="pres">
      <dgm:prSet presAssocID="{4B173DF9-5E84-469F-89E2-9179EFE5007F}" presName="sibTrans" presStyleCnt="0"/>
      <dgm:spPr/>
    </dgm:pt>
    <dgm:pt modelId="{721B8EA9-C0A3-46C0-9CD7-49E197407769}" type="pres">
      <dgm:prSet presAssocID="{A5D593E7-4A40-4C05-823A-54FB799586C8}" presName="node" presStyleLbl="node1" presStyleIdx="5" presStyleCnt="6">
        <dgm:presLayoutVars>
          <dgm:bulletEnabled val="1"/>
        </dgm:presLayoutVars>
      </dgm:prSet>
      <dgm:spPr/>
    </dgm:pt>
  </dgm:ptLst>
  <dgm:cxnLst>
    <dgm:cxn modelId="{1867360F-2907-4948-9896-835218F16640}" type="presOf" srcId="{05908D7B-C479-474C-B16D-FD24C6D5095E}" destId="{F9289C6C-7283-49B4-A80B-F7E52F8F62A5}" srcOrd="0" destOrd="0" presId="urn:microsoft.com/office/officeart/2005/8/layout/default"/>
    <dgm:cxn modelId="{8C486C15-133B-44AF-AE91-F704FCB6439E}" type="presOf" srcId="{FE5DB886-9C30-42F3-9536-96A40B6A7604}" destId="{1149FAB4-9783-482B-9ADA-CA71687A9C38}" srcOrd="0" destOrd="0" presId="urn:microsoft.com/office/officeart/2005/8/layout/default"/>
    <dgm:cxn modelId="{753A5944-19E6-4B18-AD73-FACEC69CD1FB}" srcId="{BE9BBFAD-E92B-4FF1-9930-EEF478CB1AD5}" destId="{3459432F-3983-4D58-8758-399B5BF885D2}" srcOrd="4" destOrd="0" parTransId="{FE09B6F5-8309-412A-8A91-79E1820DADE2}" sibTransId="{4B173DF9-5E84-469F-89E2-9179EFE5007F}"/>
    <dgm:cxn modelId="{573E8E64-D6C1-4DEC-B174-3ACF66C9192D}" type="presOf" srcId="{88AB1CCD-D43E-44D7-8B36-C985EA57E328}" destId="{52DF124D-B141-473B-AC6D-A1F4D1383CCB}" srcOrd="0" destOrd="0" presId="urn:microsoft.com/office/officeart/2005/8/layout/default"/>
    <dgm:cxn modelId="{92B08F46-B26E-45BA-BD86-A01329E93981}" srcId="{BE9BBFAD-E92B-4FF1-9930-EEF478CB1AD5}" destId="{05908D7B-C479-474C-B16D-FD24C6D5095E}" srcOrd="3" destOrd="0" parTransId="{D6446D02-1355-467B-873F-E4C2A91829D4}" sibTransId="{EB43B6A1-9F6C-460C-BEEB-BC2643A5E40D}"/>
    <dgm:cxn modelId="{B1093F70-5BAB-4E36-99BF-0F2EF89CF6E7}" srcId="{BE9BBFAD-E92B-4FF1-9930-EEF478CB1AD5}" destId="{FE5DB886-9C30-42F3-9536-96A40B6A7604}" srcOrd="2" destOrd="0" parTransId="{21F20E1A-A42F-4C6D-ADC2-220048D92920}" sibTransId="{69DF528B-DD6E-49AB-B491-E9139C6427F9}"/>
    <dgm:cxn modelId="{0C3B1282-4EF2-4AD5-86D0-27D88588AB9E}" type="presOf" srcId="{A744DFC9-52DA-4977-87B8-6A76A292C6DD}" destId="{4C75DE65-2149-4AFD-BECE-C5AEEEB2819E}" srcOrd="0" destOrd="0" presId="urn:microsoft.com/office/officeart/2005/8/layout/default"/>
    <dgm:cxn modelId="{11BDA58A-3721-4D06-8DB2-F54CA1F3FDB9}" type="presOf" srcId="{A5D593E7-4A40-4C05-823A-54FB799586C8}" destId="{721B8EA9-C0A3-46C0-9CD7-49E197407769}" srcOrd="0" destOrd="0" presId="urn:microsoft.com/office/officeart/2005/8/layout/default"/>
    <dgm:cxn modelId="{B8046A8D-BD6D-44E5-BD91-93780EDCF268}" srcId="{BE9BBFAD-E92B-4FF1-9930-EEF478CB1AD5}" destId="{88AB1CCD-D43E-44D7-8B36-C985EA57E328}" srcOrd="1" destOrd="0" parTransId="{C611681E-619D-4200-B1D9-46D123EFED8C}" sibTransId="{0ED59CCD-B1CA-4EED-A007-331BEC48A006}"/>
    <dgm:cxn modelId="{57D9938D-DD55-440A-80B0-D268DDE5A059}" srcId="{BE9BBFAD-E92B-4FF1-9930-EEF478CB1AD5}" destId="{A744DFC9-52DA-4977-87B8-6A76A292C6DD}" srcOrd="0" destOrd="0" parTransId="{541730AC-F2BE-40CC-817D-98117D9C0174}" sibTransId="{A40D621A-EB87-4047-8AD7-E9734B740FE3}"/>
    <dgm:cxn modelId="{1FA9A0B8-ADD0-4B9D-8DED-C6466F782AD2}" type="presOf" srcId="{3459432F-3983-4D58-8758-399B5BF885D2}" destId="{96B65CA1-BB86-408B-B8D4-4278B710168B}" srcOrd="0" destOrd="0" presId="urn:microsoft.com/office/officeart/2005/8/layout/default"/>
    <dgm:cxn modelId="{BC2AA7DE-5130-4F77-B59F-62A2B45705E9}" srcId="{BE9BBFAD-E92B-4FF1-9930-EEF478CB1AD5}" destId="{A5D593E7-4A40-4C05-823A-54FB799586C8}" srcOrd="5" destOrd="0" parTransId="{6CC84921-79F0-43E7-81E4-16E1E7F1C095}" sibTransId="{6E0D0AF4-C7EE-4281-9C8E-09298A41E24D}"/>
    <dgm:cxn modelId="{52B995F6-905A-4EF3-9AF1-FB51DE85F2DD}" type="presOf" srcId="{BE9BBFAD-E92B-4FF1-9930-EEF478CB1AD5}" destId="{CBD8DC5C-5B72-48DC-87B0-7D2ACB40B8BC}" srcOrd="0" destOrd="0" presId="urn:microsoft.com/office/officeart/2005/8/layout/default"/>
    <dgm:cxn modelId="{05990A05-551E-4723-A590-DA63B2480061}" type="presParOf" srcId="{CBD8DC5C-5B72-48DC-87B0-7D2ACB40B8BC}" destId="{4C75DE65-2149-4AFD-BECE-C5AEEEB2819E}" srcOrd="0" destOrd="0" presId="urn:microsoft.com/office/officeart/2005/8/layout/default"/>
    <dgm:cxn modelId="{F6D0C182-9451-472C-9C5E-D50DCD9ECBE6}" type="presParOf" srcId="{CBD8DC5C-5B72-48DC-87B0-7D2ACB40B8BC}" destId="{817C7D2B-F086-4CD8-B78A-91F4451D00DB}" srcOrd="1" destOrd="0" presId="urn:microsoft.com/office/officeart/2005/8/layout/default"/>
    <dgm:cxn modelId="{63F1F289-0870-456E-BFD8-00F14E8CFD44}" type="presParOf" srcId="{CBD8DC5C-5B72-48DC-87B0-7D2ACB40B8BC}" destId="{52DF124D-B141-473B-AC6D-A1F4D1383CCB}" srcOrd="2" destOrd="0" presId="urn:microsoft.com/office/officeart/2005/8/layout/default"/>
    <dgm:cxn modelId="{23477EF0-5FED-4064-B578-0A78F809E660}" type="presParOf" srcId="{CBD8DC5C-5B72-48DC-87B0-7D2ACB40B8BC}" destId="{A54C95C8-3201-4E74-AFAC-30BBA358968E}" srcOrd="3" destOrd="0" presId="urn:microsoft.com/office/officeart/2005/8/layout/default"/>
    <dgm:cxn modelId="{F9E93B54-96DE-4A94-817E-89799B4711DB}" type="presParOf" srcId="{CBD8DC5C-5B72-48DC-87B0-7D2ACB40B8BC}" destId="{1149FAB4-9783-482B-9ADA-CA71687A9C38}" srcOrd="4" destOrd="0" presId="urn:microsoft.com/office/officeart/2005/8/layout/default"/>
    <dgm:cxn modelId="{92F259BA-C43D-499A-A635-D63638B8624C}" type="presParOf" srcId="{CBD8DC5C-5B72-48DC-87B0-7D2ACB40B8BC}" destId="{90E503AF-BAD8-48A6-ADFF-9F3B52E18A93}" srcOrd="5" destOrd="0" presId="urn:microsoft.com/office/officeart/2005/8/layout/default"/>
    <dgm:cxn modelId="{6AB07182-5C42-41A9-B787-881F6E5789AD}" type="presParOf" srcId="{CBD8DC5C-5B72-48DC-87B0-7D2ACB40B8BC}" destId="{F9289C6C-7283-49B4-A80B-F7E52F8F62A5}" srcOrd="6" destOrd="0" presId="urn:microsoft.com/office/officeart/2005/8/layout/default"/>
    <dgm:cxn modelId="{9A415684-C411-4381-A6C9-6C14D3D06D14}" type="presParOf" srcId="{CBD8DC5C-5B72-48DC-87B0-7D2ACB40B8BC}" destId="{CE801AA0-1C91-426E-8A3B-38848659EAD4}" srcOrd="7" destOrd="0" presId="urn:microsoft.com/office/officeart/2005/8/layout/default"/>
    <dgm:cxn modelId="{4666E1E5-74E5-48B5-83AC-78F87C1FFB0E}" type="presParOf" srcId="{CBD8DC5C-5B72-48DC-87B0-7D2ACB40B8BC}" destId="{96B65CA1-BB86-408B-B8D4-4278B710168B}" srcOrd="8" destOrd="0" presId="urn:microsoft.com/office/officeart/2005/8/layout/default"/>
    <dgm:cxn modelId="{1B32A118-C58B-41E0-8BFC-F8E0BFBE7C25}" type="presParOf" srcId="{CBD8DC5C-5B72-48DC-87B0-7D2ACB40B8BC}" destId="{9C1FB0D0-07F9-4EDA-901C-3DB6CA4B4FAB}" srcOrd="9" destOrd="0" presId="urn:microsoft.com/office/officeart/2005/8/layout/default"/>
    <dgm:cxn modelId="{C4F678DA-FE61-4F80-8A19-E9BA61F17D18}" type="presParOf" srcId="{CBD8DC5C-5B72-48DC-87B0-7D2ACB40B8BC}" destId="{721B8EA9-C0A3-46C0-9CD7-49E19740776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33E2E-101E-4FF2-8EB9-D5A12B73A3A0}">
      <dsp:nvSpPr>
        <dsp:cNvPr id="0" name=""/>
        <dsp:cNvSpPr/>
      </dsp:nvSpPr>
      <dsp:spPr>
        <a:xfrm>
          <a:off x="0" y="43001"/>
          <a:ext cx="7060095" cy="875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Young women feel stigmatised and judged by healthcare professionals, their communities, and sometimes by family and friends</a:t>
          </a:r>
          <a:endParaRPr lang="en-US" sz="1600" kern="1200"/>
        </a:p>
      </dsp:txBody>
      <dsp:txXfrm>
        <a:off x="42722" y="85723"/>
        <a:ext cx="6974651" cy="789716"/>
      </dsp:txXfrm>
    </dsp:sp>
    <dsp:sp modelId="{D6D74B62-611F-431D-A712-E1ED185E1049}">
      <dsp:nvSpPr>
        <dsp:cNvPr id="0" name=""/>
        <dsp:cNvSpPr/>
      </dsp:nvSpPr>
      <dsp:spPr>
        <a:xfrm>
          <a:off x="0" y="964241"/>
          <a:ext cx="7060095" cy="875160"/>
        </a:xfrm>
        <a:prstGeom prst="roundRect">
          <a:avLst/>
        </a:prstGeom>
        <a:solidFill>
          <a:schemeClr val="accent5">
            <a:hueOff val="303681"/>
            <a:satOff val="-222"/>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Pressure to appear they are coping because of expectations based on their age, despite high likelihood of financial/housing/social/emotional issues</a:t>
          </a:r>
          <a:endParaRPr lang="en-US" sz="1600" kern="1200" dirty="0"/>
        </a:p>
      </dsp:txBody>
      <dsp:txXfrm>
        <a:off x="42722" y="1006963"/>
        <a:ext cx="6974651" cy="789716"/>
      </dsp:txXfrm>
    </dsp:sp>
    <dsp:sp modelId="{87A35079-6CE8-435C-977D-AE68134F8840}">
      <dsp:nvSpPr>
        <dsp:cNvPr id="0" name=""/>
        <dsp:cNvSpPr/>
      </dsp:nvSpPr>
      <dsp:spPr>
        <a:xfrm>
          <a:off x="0" y="1885481"/>
          <a:ext cx="7060095" cy="875160"/>
        </a:xfrm>
        <a:prstGeom prst="roundRect">
          <a:avLst/>
        </a:prstGeom>
        <a:solidFill>
          <a:schemeClr val="accent5">
            <a:hueOff val="607363"/>
            <a:satOff val="-444"/>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Friends often disappear when a young woman becomes pregnant </a:t>
          </a:r>
          <a:endParaRPr lang="en-US" sz="1600" kern="1200"/>
        </a:p>
      </dsp:txBody>
      <dsp:txXfrm>
        <a:off x="42722" y="1928203"/>
        <a:ext cx="6974651" cy="789716"/>
      </dsp:txXfrm>
    </dsp:sp>
    <dsp:sp modelId="{463377FD-0199-4730-A8EF-763A5ECB894A}">
      <dsp:nvSpPr>
        <dsp:cNvPr id="0" name=""/>
        <dsp:cNvSpPr/>
      </dsp:nvSpPr>
      <dsp:spPr>
        <a:xfrm>
          <a:off x="0" y="2806721"/>
          <a:ext cx="7060095" cy="875160"/>
        </a:xfrm>
        <a:prstGeom prst="roundRect">
          <a:avLst/>
        </a:prstGeom>
        <a:solidFill>
          <a:schemeClr val="accent5">
            <a:hueOff val="911044"/>
            <a:satOff val="-666"/>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Young mothers often have young parents themselves often meaning difficulty in gaining support from grandparents </a:t>
          </a:r>
          <a:endParaRPr lang="en-US" sz="1600" kern="1200" dirty="0"/>
        </a:p>
      </dsp:txBody>
      <dsp:txXfrm>
        <a:off x="42722" y="2849443"/>
        <a:ext cx="6974651" cy="789716"/>
      </dsp:txXfrm>
    </dsp:sp>
    <dsp:sp modelId="{CE291EA2-AB72-4E97-9888-C70104830505}">
      <dsp:nvSpPr>
        <dsp:cNvPr id="0" name=""/>
        <dsp:cNvSpPr/>
      </dsp:nvSpPr>
      <dsp:spPr>
        <a:xfrm>
          <a:off x="0" y="3727961"/>
          <a:ext cx="7060095" cy="875160"/>
        </a:xfrm>
        <a:prstGeom prst="roundRect">
          <a:avLst/>
        </a:prstGeom>
        <a:solidFill>
          <a:schemeClr val="accent5">
            <a:hueOff val="1214725"/>
            <a:satOff val="-888"/>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Young women use social media as a key support mechanism in their parenting and for self-esteem</a:t>
          </a:r>
          <a:endParaRPr lang="en-US" sz="1600" kern="1200"/>
        </a:p>
      </dsp:txBody>
      <dsp:txXfrm>
        <a:off x="42722" y="3770683"/>
        <a:ext cx="6974651" cy="789716"/>
      </dsp:txXfrm>
    </dsp:sp>
    <dsp:sp modelId="{8B610D40-6757-4BCF-9132-765B78D71426}">
      <dsp:nvSpPr>
        <dsp:cNvPr id="0" name=""/>
        <dsp:cNvSpPr/>
      </dsp:nvSpPr>
      <dsp:spPr>
        <a:xfrm>
          <a:off x="0" y="4649201"/>
          <a:ext cx="7060095" cy="875160"/>
        </a:xfrm>
        <a:prstGeom prst="roundRect">
          <a:avLst/>
        </a:prstGeom>
        <a:solidFill>
          <a:schemeClr val="accent5">
            <a:hueOff val="1518407"/>
            <a:satOff val="-111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Charities see loneliness as a real problem for young mothers but loneliness is seldom a main focus of work (although it is discussed informally)</a:t>
          </a:r>
          <a:endParaRPr lang="en-US" sz="1600" kern="1200"/>
        </a:p>
      </dsp:txBody>
      <dsp:txXfrm>
        <a:off x="42722" y="4691923"/>
        <a:ext cx="6974651" cy="789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3F2B0-68B5-4C08-B5F7-578FD67F6299}">
      <dsp:nvSpPr>
        <dsp:cNvPr id="0" name=""/>
        <dsp:cNvSpPr/>
      </dsp:nvSpPr>
      <dsp:spPr>
        <a:xfrm>
          <a:off x="0" y="367349"/>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Aim</a:t>
          </a:r>
          <a:endParaRPr lang="en-US" sz="1500" kern="1200"/>
        </a:p>
      </dsp:txBody>
      <dsp:txXfrm>
        <a:off x="29088" y="396437"/>
        <a:ext cx="5326624" cy="537701"/>
      </dsp:txXfrm>
    </dsp:sp>
    <dsp:sp modelId="{6F8CD60D-3D65-4E1C-A5A2-D89F78E2FBAD}">
      <dsp:nvSpPr>
        <dsp:cNvPr id="0" name=""/>
        <dsp:cNvSpPr/>
      </dsp:nvSpPr>
      <dsp:spPr>
        <a:xfrm>
          <a:off x="0" y="1006426"/>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dirty="0"/>
            <a:t>To describe and understand the perinatal mental health needs and experiences of Black Immigrant Mothers in the UK</a:t>
          </a:r>
          <a:endParaRPr lang="en-US" sz="1500" kern="1200" dirty="0"/>
        </a:p>
      </dsp:txBody>
      <dsp:txXfrm>
        <a:off x="29088" y="1035514"/>
        <a:ext cx="5326624" cy="537701"/>
      </dsp:txXfrm>
    </dsp:sp>
    <dsp:sp modelId="{6CD5267D-AC92-49BC-BF48-BE5F2F31D000}">
      <dsp:nvSpPr>
        <dsp:cNvPr id="0" name=""/>
        <dsp:cNvSpPr/>
      </dsp:nvSpPr>
      <dsp:spPr>
        <a:xfrm>
          <a:off x="0" y="1645504"/>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Objectives</a:t>
          </a:r>
          <a:endParaRPr lang="en-US" sz="1500" kern="1200"/>
        </a:p>
      </dsp:txBody>
      <dsp:txXfrm>
        <a:off x="29088" y="1674592"/>
        <a:ext cx="5326624" cy="537701"/>
      </dsp:txXfrm>
    </dsp:sp>
    <dsp:sp modelId="{13639E8E-C4E7-4535-AD77-787D7B950C66}">
      <dsp:nvSpPr>
        <dsp:cNvPr id="0" name=""/>
        <dsp:cNvSpPr/>
      </dsp:nvSpPr>
      <dsp:spPr>
        <a:xfrm>
          <a:off x="0" y="2284581"/>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To explore the perinatal mental health needs and experiences of Black Immigrant Mothers in the UK.</a:t>
          </a:r>
          <a:endParaRPr lang="en-US" sz="1500" kern="1200"/>
        </a:p>
      </dsp:txBody>
      <dsp:txXfrm>
        <a:off x="29088" y="2313669"/>
        <a:ext cx="5326624" cy="537701"/>
      </dsp:txXfrm>
    </dsp:sp>
    <dsp:sp modelId="{0271B5AD-423C-4F88-939B-5532C9DD8FBC}">
      <dsp:nvSpPr>
        <dsp:cNvPr id="0" name=""/>
        <dsp:cNvSpPr/>
      </dsp:nvSpPr>
      <dsp:spPr>
        <a:xfrm>
          <a:off x="0" y="2923658"/>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To explore the available support for Black Immigrant Mothers in their perinatal period.</a:t>
          </a:r>
          <a:endParaRPr lang="en-US" sz="1500" kern="1200"/>
        </a:p>
      </dsp:txBody>
      <dsp:txXfrm>
        <a:off x="29088" y="2952746"/>
        <a:ext cx="5326624" cy="537701"/>
      </dsp:txXfrm>
    </dsp:sp>
    <dsp:sp modelId="{26D278D0-50C7-46F3-87A9-FA83EDD97F14}">
      <dsp:nvSpPr>
        <dsp:cNvPr id="0" name=""/>
        <dsp:cNvSpPr/>
      </dsp:nvSpPr>
      <dsp:spPr>
        <a:xfrm>
          <a:off x="0" y="3562736"/>
          <a:ext cx="5384800" cy="5958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To explore the views and experiences of Black Immigrant Mothers on the support they receive regarding their mental health.</a:t>
          </a:r>
          <a:endParaRPr lang="en-US" sz="1500" kern="1200"/>
        </a:p>
      </dsp:txBody>
      <dsp:txXfrm>
        <a:off x="29088" y="3591824"/>
        <a:ext cx="5326624" cy="5377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B2CA2-A0CE-4FFA-82A9-1C604EBCC76B}">
      <dsp:nvSpPr>
        <dsp:cNvPr id="0" name=""/>
        <dsp:cNvSpPr/>
      </dsp:nvSpPr>
      <dsp:spPr>
        <a:xfrm>
          <a:off x="0" y="0"/>
          <a:ext cx="10972800" cy="0"/>
        </a:xfrm>
        <a:prstGeom prst="lin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4CBDC4DB-1C05-43C5-B19A-136161100BEC}">
      <dsp:nvSpPr>
        <dsp:cNvPr id="0" name=""/>
        <dsp:cNvSpPr/>
      </dsp:nvSpPr>
      <dsp:spPr>
        <a:xfrm>
          <a:off x="0" y="0"/>
          <a:ext cx="10972800" cy="1134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t>Significant concern over feeling isolated and lonely in the UK </a:t>
          </a:r>
          <a:endParaRPr lang="en-US" sz="3100" kern="1200" dirty="0"/>
        </a:p>
      </dsp:txBody>
      <dsp:txXfrm>
        <a:off x="0" y="0"/>
        <a:ext cx="10972800" cy="1134126"/>
      </dsp:txXfrm>
    </dsp:sp>
    <dsp:sp modelId="{CFF92844-742F-49D3-9EC9-D640B8A468EE}">
      <dsp:nvSpPr>
        <dsp:cNvPr id="0" name=""/>
        <dsp:cNvSpPr/>
      </dsp:nvSpPr>
      <dsp:spPr>
        <a:xfrm>
          <a:off x="0" y="1134126"/>
          <a:ext cx="10972800" cy="0"/>
        </a:xfrm>
        <a:prstGeom prst="lin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2C1F977F-7546-47C4-B82B-FC7CAB1FBD94}">
      <dsp:nvSpPr>
        <dsp:cNvPr id="0" name=""/>
        <dsp:cNvSpPr/>
      </dsp:nvSpPr>
      <dsp:spPr>
        <a:xfrm>
          <a:off x="0" y="1134126"/>
          <a:ext cx="10972800" cy="1134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t>Comparison between their collectivist culture and the UK being individualistic.</a:t>
          </a:r>
          <a:endParaRPr lang="en-US" sz="3100" kern="1200" dirty="0"/>
        </a:p>
      </dsp:txBody>
      <dsp:txXfrm>
        <a:off x="0" y="1134126"/>
        <a:ext cx="10972800" cy="1134126"/>
      </dsp:txXfrm>
    </dsp:sp>
    <dsp:sp modelId="{5175C31C-8AAC-41B2-A998-3814605499EB}">
      <dsp:nvSpPr>
        <dsp:cNvPr id="0" name=""/>
        <dsp:cNvSpPr/>
      </dsp:nvSpPr>
      <dsp:spPr>
        <a:xfrm>
          <a:off x="0" y="2268252"/>
          <a:ext cx="10972800" cy="0"/>
        </a:xfrm>
        <a:prstGeom prst="lin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FBB54717-304A-4D30-AA5F-0DB9FD1FC76C}">
      <dsp:nvSpPr>
        <dsp:cNvPr id="0" name=""/>
        <dsp:cNvSpPr/>
      </dsp:nvSpPr>
      <dsp:spPr>
        <a:xfrm>
          <a:off x="0" y="2268252"/>
          <a:ext cx="10972800" cy="1134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t>Separation from the wider communities due to perceived cultural stigma.</a:t>
          </a:r>
          <a:endParaRPr lang="en-US" sz="3100" kern="1200" dirty="0"/>
        </a:p>
      </dsp:txBody>
      <dsp:txXfrm>
        <a:off x="0" y="2268252"/>
        <a:ext cx="10972800" cy="1134126"/>
      </dsp:txXfrm>
    </dsp:sp>
    <dsp:sp modelId="{72DEC3FF-4ED2-496B-AC4D-70C76085034C}">
      <dsp:nvSpPr>
        <dsp:cNvPr id="0" name=""/>
        <dsp:cNvSpPr/>
      </dsp:nvSpPr>
      <dsp:spPr>
        <a:xfrm>
          <a:off x="0" y="3402378"/>
          <a:ext cx="10972800" cy="0"/>
        </a:xfrm>
        <a:prstGeom prst="lin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82690B64-475B-4AC2-919E-08572790ADAC}">
      <dsp:nvSpPr>
        <dsp:cNvPr id="0" name=""/>
        <dsp:cNvSpPr/>
      </dsp:nvSpPr>
      <dsp:spPr>
        <a:xfrm>
          <a:off x="0" y="3402378"/>
          <a:ext cx="10972800" cy="1134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a:t>Lack of support and the distance from their relatives </a:t>
          </a:r>
          <a:endParaRPr lang="en-US" sz="3100" kern="1200"/>
        </a:p>
      </dsp:txBody>
      <dsp:txXfrm>
        <a:off x="0" y="3402378"/>
        <a:ext cx="10972800" cy="11341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5DE65-2149-4AFD-BECE-C5AEEEB2819E}">
      <dsp:nvSpPr>
        <dsp:cNvPr id="0" name=""/>
        <dsp:cNvSpPr/>
      </dsp:nvSpPr>
      <dsp:spPr>
        <a:xfrm>
          <a:off x="0" y="394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Seeking other mothers in their communities for information, reassurance, and support. </a:t>
          </a:r>
          <a:endParaRPr lang="en-US" sz="2600" kern="1200" dirty="0"/>
        </a:p>
      </dsp:txBody>
      <dsp:txXfrm>
        <a:off x="0" y="39402"/>
        <a:ext cx="3428999" cy="2057400"/>
      </dsp:txXfrm>
    </dsp:sp>
    <dsp:sp modelId="{52DF124D-B141-473B-AC6D-A1F4D1383CCB}">
      <dsp:nvSpPr>
        <dsp:cNvPr id="0" name=""/>
        <dsp:cNvSpPr/>
      </dsp:nvSpPr>
      <dsp:spPr>
        <a:xfrm>
          <a:off x="3771900" y="394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Access to their family members in their home country by making a phone. </a:t>
          </a:r>
          <a:endParaRPr lang="en-US" sz="2600" kern="1200"/>
        </a:p>
      </dsp:txBody>
      <dsp:txXfrm>
        <a:off x="3771900" y="39402"/>
        <a:ext cx="3428999" cy="2057400"/>
      </dsp:txXfrm>
    </dsp:sp>
    <dsp:sp modelId="{1149FAB4-9783-482B-9ADA-CA71687A9C38}">
      <dsp:nvSpPr>
        <dsp:cNvPr id="0" name=""/>
        <dsp:cNvSpPr/>
      </dsp:nvSpPr>
      <dsp:spPr>
        <a:xfrm>
          <a:off x="7543800" y="394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Faith/religion has been a crucial motivating factor that has sustained them through challenging time.</a:t>
          </a:r>
          <a:endParaRPr lang="en-US" sz="2600" kern="1200"/>
        </a:p>
      </dsp:txBody>
      <dsp:txXfrm>
        <a:off x="7543800" y="39402"/>
        <a:ext cx="3428999" cy="2057400"/>
      </dsp:txXfrm>
    </dsp:sp>
    <dsp:sp modelId="{F9289C6C-7283-49B4-A80B-F7E52F8F62A5}">
      <dsp:nvSpPr>
        <dsp:cNvPr id="0" name=""/>
        <dsp:cNvSpPr/>
      </dsp:nvSpPr>
      <dsp:spPr>
        <a:xfrm>
          <a:off x="0" y="24397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A community that provides support like what they receive in Africa.</a:t>
          </a:r>
          <a:endParaRPr lang="en-US" sz="2600" kern="1200" dirty="0"/>
        </a:p>
      </dsp:txBody>
      <dsp:txXfrm>
        <a:off x="0" y="2439702"/>
        <a:ext cx="3428999" cy="2057400"/>
      </dsp:txXfrm>
    </dsp:sp>
    <dsp:sp modelId="{96B65CA1-BB86-408B-B8D4-4278B710168B}">
      <dsp:nvSpPr>
        <dsp:cNvPr id="0" name=""/>
        <dsp:cNvSpPr/>
      </dsp:nvSpPr>
      <dsp:spPr>
        <a:xfrm>
          <a:off x="3771900" y="24397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Provision of culturally sensitive health care services.</a:t>
          </a:r>
          <a:endParaRPr lang="en-US" sz="2600" kern="1200"/>
        </a:p>
      </dsp:txBody>
      <dsp:txXfrm>
        <a:off x="3771900" y="2439702"/>
        <a:ext cx="3428999" cy="2057400"/>
      </dsp:txXfrm>
    </dsp:sp>
    <dsp:sp modelId="{721B8EA9-C0A3-46C0-9CD7-49E197407769}">
      <dsp:nvSpPr>
        <dsp:cNvPr id="0" name=""/>
        <dsp:cNvSpPr/>
      </dsp:nvSpPr>
      <dsp:spPr>
        <a:xfrm>
          <a:off x="7543800" y="2439702"/>
          <a:ext cx="3428999" cy="2057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t>Access to information.</a:t>
          </a:r>
          <a:endParaRPr lang="en-US" sz="2600" kern="1200" dirty="0"/>
        </a:p>
      </dsp:txBody>
      <dsp:txXfrm>
        <a:off x="7543800" y="2439702"/>
        <a:ext cx="3428999" cy="2057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513831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87452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569229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059905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158888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7334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663695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75620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207249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254857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9/18/2024</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922075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4745"/>
            <a:ext cx="10363200" cy="1470025"/>
          </a:xfrm>
        </p:spPr>
        <p:txBody>
          <a:bodyPr/>
          <a:lstStyle>
            <a:lvl1pPr algn="ctr">
              <a:defRPr>
                <a:solidFill>
                  <a:schemeClr val="tx1"/>
                </a:solidFill>
              </a:defRPr>
            </a:lvl1pPr>
          </a:lstStyle>
          <a:p>
            <a:r>
              <a:rPr lang="en-US"/>
              <a:t>Click to edit Master title style</a:t>
            </a:r>
            <a:endParaRPr lang="en-GB" dirty="0"/>
          </a:p>
        </p:txBody>
      </p:sp>
      <p:sp>
        <p:nvSpPr>
          <p:cNvPr id="3" name="Subtitle 2"/>
          <p:cNvSpPr>
            <a:spLocks noGrp="1"/>
          </p:cNvSpPr>
          <p:nvPr>
            <p:ph type="subTitle" idx="1"/>
          </p:nvPr>
        </p:nvSpPr>
        <p:spPr>
          <a:xfrm>
            <a:off x="1828800" y="2828528"/>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A79FAEC5-7074-4AAE-9A06-1406C3FE10C4}"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232656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79FAEC5-7074-4AAE-9A06-1406C3FE10C4}"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3061912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3356992"/>
            <a:ext cx="10363200" cy="2160240"/>
          </a:xfrm>
        </p:spPr>
        <p:txBody>
          <a:bodyPr anchor="t"/>
          <a:lstStyle>
            <a:lvl1pPr algn="l">
              <a:defRPr sz="4000" b="1" cap="all">
                <a:solidFill>
                  <a:schemeClr val="tx1"/>
                </a:solidFill>
              </a:defRPr>
            </a:lvl1pPr>
          </a:lstStyle>
          <a:p>
            <a:r>
              <a:rPr lang="en-US"/>
              <a:t>Click to edit Master title style</a:t>
            </a:r>
            <a:endParaRPr lang="en-GB" dirty="0"/>
          </a:p>
        </p:txBody>
      </p:sp>
      <p:sp>
        <p:nvSpPr>
          <p:cNvPr id="3" name="Text Placeholder 2"/>
          <p:cNvSpPr>
            <a:spLocks noGrp="1"/>
          </p:cNvSpPr>
          <p:nvPr>
            <p:ph type="body" idx="1"/>
          </p:nvPr>
        </p:nvSpPr>
        <p:spPr>
          <a:xfrm>
            <a:off x="963084" y="1124744"/>
            <a:ext cx="10363200" cy="221397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9FAEC5-7074-4AAE-9A06-1406C3FE10C4}"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547266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05273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05273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79FAEC5-7074-4AAE-9A06-1406C3FE10C4}"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1056290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79FAEC5-7074-4AAE-9A06-1406C3FE10C4}" type="datetimeFigureOut">
              <a:rPr lang="en-US" smtClean="0"/>
              <a:t>9/18/2024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1801110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79FAEC5-7074-4AAE-9A06-1406C3FE10C4}" type="datetimeFigureOut">
              <a:rPr lang="en-US" smtClean="0"/>
              <a:t>9/18/2024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184302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FAEC5-7074-4AAE-9A06-1406C3FE10C4}" type="datetimeFigureOut">
              <a:rPr lang="en-US" smtClean="0"/>
              <a:t>9/18/2024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1512557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32271"/>
            <a:ext cx="4011084" cy="1162050"/>
          </a:xfrm>
        </p:spPr>
        <p:txBody>
          <a:bodyPr anchor="b"/>
          <a:lstStyle>
            <a:lvl1pPr algn="l">
              <a:defRPr sz="2000" b="1">
                <a:solidFill>
                  <a:schemeClr val="tx1"/>
                </a:solidFill>
              </a:defRPr>
            </a:lvl1pPr>
          </a:lstStyle>
          <a:p>
            <a:r>
              <a:rPr lang="en-US"/>
              <a:t>Click to edit Master title style</a:t>
            </a:r>
            <a:endParaRPr lang="en-GB" dirty="0"/>
          </a:p>
        </p:txBody>
      </p:sp>
      <p:sp>
        <p:nvSpPr>
          <p:cNvPr id="3" name="Content Placeholder 2"/>
          <p:cNvSpPr>
            <a:spLocks noGrp="1"/>
          </p:cNvSpPr>
          <p:nvPr>
            <p:ph idx="1"/>
          </p:nvPr>
        </p:nvSpPr>
        <p:spPr>
          <a:xfrm>
            <a:off x="4766733" y="1052737"/>
            <a:ext cx="6815667" cy="45365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2194321"/>
            <a:ext cx="4011084" cy="33949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9FAEC5-7074-4AAE-9A06-1406C3FE10C4}"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580463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653136"/>
            <a:ext cx="7315200" cy="360040"/>
          </a:xfrm>
        </p:spPr>
        <p:txBody>
          <a:bodyPr anchor="b"/>
          <a:lstStyle>
            <a:lvl1pPr algn="l">
              <a:defRPr sz="2000" b="1">
                <a:solidFill>
                  <a:schemeClr val="tx1"/>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2389717" y="1052736"/>
            <a:ext cx="7315200" cy="3600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013176"/>
            <a:ext cx="7315200" cy="5760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9FAEC5-7074-4AAE-9A06-1406C3FE10C4}" type="datetimeFigureOut">
              <a:rPr lang="en-US" smtClean="0"/>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2155038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79FAEC5-7074-4AAE-9A06-1406C3FE10C4}"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33059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52737"/>
            <a:ext cx="2743200" cy="5073427"/>
          </a:xfrm>
        </p:spPr>
        <p:txBody>
          <a:bodyPr vert="eaVert"/>
          <a:lstStyle>
            <a:lvl1pPr>
              <a:defRPr>
                <a:solidFill>
                  <a:schemeClr val="tx1"/>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609600" y="1052737"/>
            <a:ext cx="8026400" cy="50734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79FAEC5-7074-4AAE-9A06-1406C3FE10C4}"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531E-14C8-4DCD-A7CE-BD7A69EA4A12}" type="slidenum">
              <a:rPr lang="en-US" smtClean="0"/>
              <a:t>‹#›</a:t>
            </a:fld>
            <a:endParaRPr lang="en-US"/>
          </a:p>
        </p:txBody>
      </p:sp>
    </p:spTree>
    <p:extLst>
      <p:ext uri="{BB962C8B-B14F-4D97-AF65-F5344CB8AC3E}">
        <p14:creationId xmlns:p14="http://schemas.microsoft.com/office/powerpoint/2010/main" val="625373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4674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4644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2174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15065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84711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24726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86712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4416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1700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2794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653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9/18/2024</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48734870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01" r:id="rId5"/>
    <p:sldLayoutId id="2147483706" r:id="rId6"/>
    <p:sldLayoutId id="2147483702" r:id="rId7"/>
    <p:sldLayoutId id="2147483703" r:id="rId8"/>
    <p:sldLayoutId id="2147483704" r:id="rId9"/>
    <p:sldLayoutId id="2147483705" r:id="rId10"/>
    <p:sldLayoutId id="2147483707"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p:cNvSpPr/>
          <p:nvPr/>
        </p:nvSpPr>
        <p:spPr>
          <a:xfrm>
            <a:off x="0" y="1"/>
            <a:ext cx="12192000" cy="906197"/>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2" name="Title Placeholder 1"/>
          <p:cNvSpPr>
            <a:spLocks noGrp="1"/>
          </p:cNvSpPr>
          <p:nvPr>
            <p:ph type="title"/>
          </p:nvPr>
        </p:nvSpPr>
        <p:spPr>
          <a:xfrm>
            <a:off x="609600" y="130622"/>
            <a:ext cx="8462731" cy="634082"/>
          </a:xfrm>
          <a:prstGeom prst="rect">
            <a:avLst/>
          </a:prstGeom>
        </p:spPr>
        <p:txBody>
          <a:bodyPr vert="horz" lIns="91440" tIns="45720" rIns="91440" bIns="45720" rtlCol="0" anchor="ctr">
            <a:noAutofit/>
          </a:bodyPr>
          <a:lstStyle/>
          <a:p>
            <a:r>
              <a:rPr lang="en-US"/>
              <a:t>Click to edit Master title style</a:t>
            </a:r>
            <a:endParaRPr lang="en-GB" dirty="0"/>
          </a:p>
        </p:txBody>
      </p:sp>
      <p:sp>
        <p:nvSpPr>
          <p:cNvPr id="3" name="Text Placeholder 2"/>
          <p:cNvSpPr>
            <a:spLocks noGrp="1"/>
          </p:cNvSpPr>
          <p:nvPr>
            <p:ph type="body" idx="1"/>
          </p:nvPr>
        </p:nvSpPr>
        <p:spPr>
          <a:xfrm>
            <a:off x="609600" y="1052737"/>
            <a:ext cx="10972800" cy="45365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09600" y="5691658"/>
            <a:ext cx="2844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A79FAEC5-7074-4AAE-9A06-1406C3FE10C4}" type="datetimeFigureOut">
              <a:rPr lang="en-US" smtClean="0"/>
              <a:t>9/18/2024</a:t>
            </a:fld>
            <a:endParaRPr lang="en-US"/>
          </a:p>
        </p:txBody>
      </p:sp>
      <p:sp>
        <p:nvSpPr>
          <p:cNvPr id="5" name="Footer Placeholder 4"/>
          <p:cNvSpPr>
            <a:spLocks noGrp="1"/>
          </p:cNvSpPr>
          <p:nvPr>
            <p:ph type="ftr" sz="quarter" idx="3"/>
          </p:nvPr>
        </p:nvSpPr>
        <p:spPr>
          <a:xfrm>
            <a:off x="4165600" y="5691658"/>
            <a:ext cx="38608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5691658"/>
            <a:ext cx="2844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C70F531E-14C8-4DCD-A7CE-BD7A69EA4A12}" type="slidenum">
              <a:rPr lang="en-US" smtClean="0"/>
              <a:t>‹#›</a:t>
            </a:fld>
            <a:endParaRPr lang="en-US"/>
          </a:p>
        </p:txBody>
      </p:sp>
      <p:sp>
        <p:nvSpPr>
          <p:cNvPr id="7" name="Rectangle 6"/>
          <p:cNvSpPr/>
          <p:nvPr/>
        </p:nvSpPr>
        <p:spPr>
          <a:xfrm>
            <a:off x="0" y="6237312"/>
            <a:ext cx="12192000" cy="620688"/>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9" name="Straight Connector 8"/>
          <p:cNvCxnSpPr/>
          <p:nvPr/>
        </p:nvCxnSpPr>
        <p:spPr>
          <a:xfrm>
            <a:off x="0" y="6237312"/>
            <a:ext cx="12192000" cy="0"/>
          </a:xfrm>
          <a:prstGeom prst="line">
            <a:avLst/>
          </a:prstGeom>
          <a:ln w="28575">
            <a:solidFill>
              <a:srgbClr val="003E7E">
                <a:alpha val="52000"/>
              </a:srgb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48395" y="6309321"/>
            <a:ext cx="1920213" cy="469561"/>
          </a:xfrm>
          <a:prstGeom prst="rect">
            <a:avLst/>
          </a:prstGeom>
        </p:spPr>
      </p:pic>
      <p:pic>
        <p:nvPicPr>
          <p:cNvPr id="11" name="Picture 1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248130" y="6381329"/>
            <a:ext cx="2016223" cy="335695"/>
          </a:xfrm>
          <a:prstGeom prst="rect">
            <a:avLst/>
          </a:prstGeom>
        </p:spPr>
      </p:pic>
      <p:pic>
        <p:nvPicPr>
          <p:cNvPr id="8" name="Picture 7"/>
          <p:cNvPicPr>
            <a:picLocks noChangeAspect="1"/>
          </p:cNvPicPr>
          <p:nvPr/>
        </p:nvPicPr>
        <p:blipFill>
          <a:blip r:embed="rId15"/>
          <a:stretch>
            <a:fillRect/>
          </a:stretch>
        </p:blipFill>
        <p:spPr>
          <a:xfrm>
            <a:off x="9420165" y="169610"/>
            <a:ext cx="2162236" cy="566977"/>
          </a:xfrm>
          <a:prstGeom prst="rect">
            <a:avLst/>
          </a:prstGeom>
        </p:spPr>
      </p:pic>
    </p:spTree>
    <p:extLst>
      <p:ext uri="{BB962C8B-B14F-4D97-AF65-F5344CB8AC3E}">
        <p14:creationId xmlns:p14="http://schemas.microsoft.com/office/powerpoint/2010/main" val="50675687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9/18/2024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730724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412392" y="424567"/>
            <a:ext cx="3367216" cy="2427764"/>
            <a:chOff x="0" y="0"/>
            <a:chExt cx="6734432" cy="4855528"/>
          </a:xfrm>
        </p:grpSpPr>
        <p:pic>
          <p:nvPicPr>
            <p:cNvPr id="3" name="Picture 3"/>
            <p:cNvPicPr>
              <a:picLocks noChangeAspect="1"/>
            </p:cNvPicPr>
            <p:nvPr/>
          </p:nvPicPr>
          <p:blipFill>
            <a:blip r:embed="rId2"/>
            <a:srcRect l="3767" r="3767"/>
            <a:stretch>
              <a:fillRect/>
            </a:stretch>
          </p:blipFill>
          <p:spPr>
            <a:xfrm>
              <a:off x="0" y="0"/>
              <a:ext cx="6734432" cy="4855528"/>
            </a:xfrm>
            <a:prstGeom prst="rect">
              <a:avLst/>
            </a:prstGeom>
          </p:spPr>
        </p:pic>
      </p:grpSp>
      <p:sp>
        <p:nvSpPr>
          <p:cNvPr id="4" name="TextBox 4"/>
          <p:cNvSpPr txBox="1"/>
          <p:nvPr/>
        </p:nvSpPr>
        <p:spPr>
          <a:xfrm>
            <a:off x="3065297" y="3156896"/>
            <a:ext cx="6061407" cy="2482154"/>
          </a:xfrm>
          <a:prstGeom prst="rect">
            <a:avLst/>
          </a:prstGeom>
        </p:spPr>
        <p:txBody>
          <a:bodyPr lIns="0" tIns="0" rIns="0" bIns="0" rtlCol="0" anchor="t">
            <a:spAutoFit/>
          </a:bodyPr>
          <a:lstStyle/>
          <a:p>
            <a:pPr algn="ctr" defTabSz="609630">
              <a:lnSpc>
                <a:spcPts val="2800"/>
              </a:lnSpc>
            </a:pPr>
            <a:r>
              <a:rPr lang="en-US" sz="2000" b="1" spc="400">
                <a:solidFill>
                  <a:srgbClr val="504C44"/>
                </a:solidFill>
                <a:latin typeface="Baskerville Display PT Bold"/>
                <a:ea typeface="Baskerville Display PT Bold"/>
                <a:cs typeface="Baskerville Display PT Bold"/>
                <a:sym typeface="Baskerville Display PT Bold"/>
              </a:rPr>
              <a:t>INTERSECTING IDENTITIES AND COMPOUNDED ISOLATION: EXPLORING THE EXPERIENCES OF LONELINESS AMONG SINGLE REFUGEE AND ASYLUM-SEEKING MOTHERS IN GLASGOW</a:t>
            </a:r>
          </a:p>
          <a:p>
            <a:pPr algn="ctr" defTabSz="609630">
              <a:lnSpc>
                <a:spcPts val="2800"/>
              </a:lnSpc>
            </a:pPr>
            <a:endParaRPr lang="en-US" sz="2000" b="1" spc="400">
              <a:solidFill>
                <a:srgbClr val="504C44"/>
              </a:solidFill>
              <a:latin typeface="Baskerville Display PT Bold"/>
              <a:ea typeface="Baskerville Display PT Bold"/>
              <a:cs typeface="Baskerville Display PT Bold"/>
              <a:sym typeface="Baskerville Display PT Bold"/>
            </a:endParaRPr>
          </a:p>
        </p:txBody>
      </p:sp>
      <p:sp>
        <p:nvSpPr>
          <p:cNvPr id="5" name="TextBox 5"/>
          <p:cNvSpPr txBox="1"/>
          <p:nvPr/>
        </p:nvSpPr>
        <p:spPr>
          <a:xfrm>
            <a:off x="3129301" y="5595296"/>
            <a:ext cx="6099652" cy="1103892"/>
          </a:xfrm>
          <a:prstGeom prst="rect">
            <a:avLst/>
          </a:prstGeom>
        </p:spPr>
        <p:txBody>
          <a:bodyPr lIns="0" tIns="0" rIns="0" bIns="0" rtlCol="0" anchor="t">
            <a:spAutoFit/>
          </a:bodyPr>
          <a:lstStyle/>
          <a:p>
            <a:pPr algn="ctr" defTabSz="609630">
              <a:lnSpc>
                <a:spcPts val="2204"/>
              </a:lnSpc>
            </a:pPr>
            <a:r>
              <a:rPr lang="en-US" sz="1574" spc="315" dirty="0">
                <a:solidFill>
                  <a:srgbClr val="504C44"/>
                </a:solidFill>
                <a:latin typeface="Inter"/>
                <a:ea typeface="Inter"/>
                <a:cs typeface="Inter"/>
                <a:sym typeface="Inter"/>
              </a:rPr>
              <a:t>PRESENTED BY </a:t>
            </a:r>
          </a:p>
          <a:p>
            <a:pPr algn="ctr" defTabSz="609630">
              <a:lnSpc>
                <a:spcPts val="2204"/>
              </a:lnSpc>
            </a:pPr>
            <a:r>
              <a:rPr lang="en-US" sz="1574" spc="315">
                <a:solidFill>
                  <a:srgbClr val="504C44"/>
                </a:solidFill>
                <a:latin typeface="Inter"/>
                <a:ea typeface="Inter"/>
                <a:cs typeface="Inter"/>
                <a:sym typeface="Inter"/>
              </a:rPr>
              <a:t>SARAH SHEMERY </a:t>
            </a:r>
          </a:p>
          <a:p>
            <a:pPr algn="ctr" defTabSz="609630">
              <a:lnSpc>
                <a:spcPts val="2204"/>
              </a:lnSpc>
            </a:pPr>
            <a:r>
              <a:rPr lang="en-US" sz="1574" spc="315" dirty="0">
                <a:solidFill>
                  <a:srgbClr val="504C44"/>
                </a:solidFill>
                <a:latin typeface="Inter"/>
                <a:ea typeface="Inter"/>
                <a:cs typeface="Inter"/>
                <a:sym typeface="Inter"/>
              </a:rPr>
              <a:t>PHD CANDIDATE IN SOCIAL WORK </a:t>
            </a:r>
          </a:p>
          <a:p>
            <a:pPr algn="ctr" defTabSz="609630">
              <a:lnSpc>
                <a:spcPts val="2204"/>
              </a:lnSpc>
            </a:pPr>
            <a:r>
              <a:rPr lang="en-US" sz="1574" spc="315" dirty="0">
                <a:solidFill>
                  <a:srgbClr val="504C44"/>
                </a:solidFill>
                <a:latin typeface="Inter"/>
                <a:ea typeface="Inter"/>
                <a:cs typeface="Inter"/>
                <a:sym typeface="Inter"/>
              </a:rPr>
              <a:t>UNIVERSITY OF EDINBURGH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526574" y="685800"/>
            <a:ext cx="7598199" cy="5486400"/>
            <a:chOff x="0" y="0"/>
            <a:chExt cx="3001758" cy="2167467"/>
          </a:xfrm>
        </p:grpSpPr>
        <p:sp>
          <p:nvSpPr>
            <p:cNvPr id="3" name="Freeform 3"/>
            <p:cNvSpPr/>
            <p:nvPr/>
          </p:nvSpPr>
          <p:spPr>
            <a:xfrm>
              <a:off x="0" y="0"/>
              <a:ext cx="3001757" cy="2167467"/>
            </a:xfrm>
            <a:custGeom>
              <a:avLst/>
              <a:gdLst/>
              <a:ahLst/>
              <a:cxnLst/>
              <a:rect l="l" t="t" r="r" b="b"/>
              <a:pathLst>
                <a:path w="3001757" h="2167467">
                  <a:moveTo>
                    <a:pt x="0" y="0"/>
                  </a:moveTo>
                  <a:lnTo>
                    <a:pt x="3001757" y="0"/>
                  </a:lnTo>
                  <a:lnTo>
                    <a:pt x="3001757" y="2167467"/>
                  </a:lnTo>
                  <a:lnTo>
                    <a:pt x="0" y="2167467"/>
                  </a:lnTo>
                  <a:close/>
                </a:path>
              </a:pathLst>
            </a:custGeom>
            <a:solidFill>
              <a:srgbClr val="F1EDE9"/>
            </a:solidFill>
          </p:spPr>
          <p:txBody>
            <a:bodyPr/>
            <a:lstStyle/>
            <a:p>
              <a:pPr defTabSz="609630"/>
              <a:endParaRPr lang="en-US" sz="1200">
                <a:solidFill>
                  <a:prstClr val="black"/>
                </a:solidFill>
                <a:latin typeface="Calibri"/>
              </a:endParaRPr>
            </a:p>
          </p:txBody>
        </p:sp>
        <p:sp>
          <p:nvSpPr>
            <p:cNvPr id="4" name="TextBox 4"/>
            <p:cNvSpPr txBox="1"/>
            <p:nvPr/>
          </p:nvSpPr>
          <p:spPr>
            <a:xfrm>
              <a:off x="0" y="-47625"/>
              <a:ext cx="3001758" cy="2215092"/>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grpSp>
        <p:nvGrpSpPr>
          <p:cNvPr id="5" name="Group 5"/>
          <p:cNvGrpSpPr/>
          <p:nvPr/>
        </p:nvGrpSpPr>
        <p:grpSpPr>
          <a:xfrm>
            <a:off x="7584121" y="2149144"/>
            <a:ext cx="3081305" cy="2559712"/>
            <a:chOff x="0" y="0"/>
            <a:chExt cx="6162611" cy="5119424"/>
          </a:xfrm>
        </p:grpSpPr>
        <p:pic>
          <p:nvPicPr>
            <p:cNvPr id="6" name="Picture 6"/>
            <p:cNvPicPr>
              <a:picLocks noChangeAspect="1"/>
            </p:cNvPicPr>
            <p:nvPr/>
          </p:nvPicPr>
          <p:blipFill>
            <a:blip r:embed="rId2"/>
            <a:srcRect l="26544" r="26544"/>
            <a:stretch>
              <a:fillRect/>
            </a:stretch>
          </p:blipFill>
          <p:spPr>
            <a:xfrm>
              <a:off x="0" y="0"/>
              <a:ext cx="6162611" cy="5119424"/>
            </a:xfrm>
            <a:prstGeom prst="rect">
              <a:avLst/>
            </a:prstGeom>
          </p:spPr>
        </p:pic>
      </p:grpSp>
      <p:sp>
        <p:nvSpPr>
          <p:cNvPr id="7" name="Freeform 7"/>
          <p:cNvSpPr/>
          <p:nvPr/>
        </p:nvSpPr>
        <p:spPr>
          <a:xfrm>
            <a:off x="7584121" y="2149144"/>
            <a:ext cx="3724265" cy="2559712"/>
          </a:xfrm>
          <a:custGeom>
            <a:avLst/>
            <a:gdLst/>
            <a:ahLst/>
            <a:cxnLst/>
            <a:rect l="l" t="t" r="r" b="b"/>
            <a:pathLst>
              <a:path w="5586398" h="3839568">
                <a:moveTo>
                  <a:pt x="0" y="0"/>
                </a:moveTo>
                <a:lnTo>
                  <a:pt x="5586397" y="0"/>
                </a:lnTo>
                <a:lnTo>
                  <a:pt x="5586397" y="3839568"/>
                </a:lnTo>
                <a:lnTo>
                  <a:pt x="0" y="3839568"/>
                </a:lnTo>
                <a:lnTo>
                  <a:pt x="0" y="0"/>
                </a:lnTo>
                <a:close/>
              </a:path>
            </a:pathLst>
          </a:custGeom>
          <a:blipFill>
            <a:blip r:embed="rId3"/>
            <a:stretch>
              <a:fillRect l="-89" r="-3070"/>
            </a:stretch>
          </a:blipFill>
        </p:spPr>
        <p:txBody>
          <a:bodyPr/>
          <a:lstStyle/>
          <a:p>
            <a:pPr defTabSz="609630"/>
            <a:endParaRPr lang="en-US" sz="1200">
              <a:solidFill>
                <a:prstClr val="black"/>
              </a:solidFill>
              <a:latin typeface="Calibri"/>
            </a:endParaRPr>
          </a:p>
        </p:txBody>
      </p:sp>
      <p:sp>
        <p:nvSpPr>
          <p:cNvPr id="8" name="TextBox 8"/>
          <p:cNvSpPr txBox="1"/>
          <p:nvPr/>
        </p:nvSpPr>
        <p:spPr>
          <a:xfrm>
            <a:off x="2167857" y="886729"/>
            <a:ext cx="3724943" cy="433708"/>
          </a:xfrm>
          <a:prstGeom prst="rect">
            <a:avLst/>
          </a:prstGeom>
        </p:spPr>
        <p:txBody>
          <a:bodyPr wrap="square" lIns="0" tIns="0" rIns="0" bIns="0" rtlCol="0" anchor="t">
            <a:spAutoFit/>
          </a:bodyPr>
          <a:lstStyle/>
          <a:p>
            <a:pPr defTabSz="609630">
              <a:lnSpc>
                <a:spcPts val="3733"/>
              </a:lnSpc>
            </a:pPr>
            <a:r>
              <a:rPr lang="en-US" sz="2666" spc="533" dirty="0">
                <a:solidFill>
                  <a:srgbClr val="504C44"/>
                </a:solidFill>
                <a:latin typeface="Baskerville Display PT"/>
                <a:ea typeface="Baskerville Display PT"/>
                <a:cs typeface="Baskerville Display PT"/>
                <a:sym typeface="Baskerville Display PT"/>
              </a:rPr>
              <a:t>INTRODUCTION</a:t>
            </a:r>
          </a:p>
        </p:txBody>
      </p:sp>
      <p:sp>
        <p:nvSpPr>
          <p:cNvPr id="9" name="TextBox 9"/>
          <p:cNvSpPr txBox="1"/>
          <p:nvPr/>
        </p:nvSpPr>
        <p:spPr>
          <a:xfrm>
            <a:off x="2167857" y="1860320"/>
            <a:ext cx="4848722" cy="3389198"/>
          </a:xfrm>
          <a:prstGeom prst="rect">
            <a:avLst/>
          </a:prstGeom>
        </p:spPr>
        <p:txBody>
          <a:bodyPr lIns="0" tIns="0" rIns="0" bIns="0" rtlCol="0" anchor="t">
            <a:spAutoFit/>
          </a:bodyPr>
          <a:lstStyle/>
          <a:p>
            <a:pPr defTabSz="609630">
              <a:lnSpc>
                <a:spcPts val="1867"/>
              </a:lnSpc>
            </a:pPr>
            <a:r>
              <a:rPr lang="en-US" sz="1333" dirty="0">
                <a:solidFill>
                  <a:srgbClr val="504C44"/>
                </a:solidFill>
                <a:latin typeface="Inter"/>
                <a:ea typeface="Inter"/>
                <a:cs typeface="Inter"/>
                <a:sym typeface="Inter"/>
              </a:rPr>
              <a:t>Loneliness is a complex, widespread public health issue, shaped by societal, economic, and political systems.</a:t>
            </a:r>
          </a:p>
          <a:p>
            <a:pPr defTabSz="609630">
              <a:lnSpc>
                <a:spcPts val="1867"/>
              </a:lnSpc>
            </a:pPr>
            <a:endParaRPr lang="en-US" sz="1333" dirty="0">
              <a:solidFill>
                <a:srgbClr val="504C44"/>
              </a:solidFill>
              <a:latin typeface="Inter"/>
              <a:ea typeface="Inter"/>
              <a:cs typeface="Inter"/>
              <a:sym typeface="Inter"/>
            </a:endParaRPr>
          </a:p>
          <a:p>
            <a:pPr defTabSz="609630">
              <a:lnSpc>
                <a:spcPts val="1867"/>
              </a:lnSpc>
            </a:pPr>
            <a:r>
              <a:rPr lang="en-US" sz="1333" dirty="0">
                <a:solidFill>
                  <a:srgbClr val="504C44"/>
                </a:solidFill>
                <a:latin typeface="Inter"/>
                <a:ea typeface="Inter"/>
                <a:cs typeface="Inter"/>
                <a:sym typeface="Inter"/>
              </a:rPr>
              <a:t>It’s not just an individual experience, but one influenced by external structures and cultural norms.</a:t>
            </a:r>
          </a:p>
          <a:p>
            <a:pPr defTabSz="609630">
              <a:lnSpc>
                <a:spcPts val="1867"/>
              </a:lnSpc>
            </a:pPr>
            <a:endParaRPr lang="en-US" sz="1333" dirty="0">
              <a:solidFill>
                <a:srgbClr val="504C44"/>
              </a:solidFill>
              <a:latin typeface="Inter"/>
              <a:ea typeface="Inter"/>
              <a:cs typeface="Inter"/>
              <a:sym typeface="Inter"/>
            </a:endParaRPr>
          </a:p>
          <a:p>
            <a:pPr defTabSz="609630">
              <a:lnSpc>
                <a:spcPts val="1867"/>
              </a:lnSpc>
            </a:pPr>
            <a:r>
              <a:rPr lang="en-US" sz="1333" dirty="0">
                <a:solidFill>
                  <a:srgbClr val="504C44"/>
                </a:solidFill>
                <a:latin typeface="Inter"/>
                <a:ea typeface="Inter"/>
                <a:cs typeface="Inter"/>
                <a:sym typeface="Inter"/>
              </a:rPr>
              <a:t>Intersectionality is key in understanding how certain identities—such as race, poverty, and trauma—expose individuals to higher risks of loneliness.</a:t>
            </a:r>
          </a:p>
          <a:p>
            <a:pPr defTabSz="609630">
              <a:lnSpc>
                <a:spcPts val="1867"/>
              </a:lnSpc>
            </a:pPr>
            <a:endParaRPr lang="en-US" sz="1333" dirty="0">
              <a:solidFill>
                <a:srgbClr val="504C44"/>
              </a:solidFill>
              <a:latin typeface="Inter"/>
              <a:ea typeface="Inter"/>
              <a:cs typeface="Inter"/>
              <a:sym typeface="Inter"/>
            </a:endParaRPr>
          </a:p>
          <a:p>
            <a:pPr defTabSz="609630">
              <a:lnSpc>
                <a:spcPts val="1867"/>
              </a:lnSpc>
            </a:pPr>
            <a:r>
              <a:rPr lang="en-US" sz="1333" dirty="0">
                <a:solidFill>
                  <a:srgbClr val="504C44"/>
                </a:solidFill>
                <a:latin typeface="Inter"/>
                <a:ea typeface="Inter"/>
                <a:cs typeface="Inter"/>
                <a:sym typeface="Inter"/>
              </a:rPr>
              <a:t>Single refugee and asylum-seeking mothers in Scotland face structural challenges that restrict their activities, movement, and future planning, amplifying loneliness and social isolation.</a:t>
            </a:r>
          </a:p>
          <a:p>
            <a:pPr defTabSz="609630">
              <a:lnSpc>
                <a:spcPts val="1867"/>
              </a:lnSpc>
            </a:pPr>
            <a:endParaRPr lang="en-US" sz="1333" dirty="0">
              <a:solidFill>
                <a:srgbClr val="504C44"/>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685801" y="1674910"/>
            <a:ext cx="4652183" cy="3099517"/>
          </a:xfrm>
          <a:custGeom>
            <a:avLst/>
            <a:gdLst/>
            <a:ahLst/>
            <a:cxnLst/>
            <a:rect l="l" t="t" r="r" b="b"/>
            <a:pathLst>
              <a:path w="6978275" h="4649275">
                <a:moveTo>
                  <a:pt x="0" y="0"/>
                </a:moveTo>
                <a:lnTo>
                  <a:pt x="6978275" y="0"/>
                </a:lnTo>
                <a:lnTo>
                  <a:pt x="6978275" y="4649276"/>
                </a:lnTo>
                <a:lnTo>
                  <a:pt x="0" y="4649276"/>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5634878" y="2896944"/>
            <a:ext cx="5219827" cy="1927259"/>
          </a:xfrm>
          <a:prstGeom prst="rect">
            <a:avLst/>
          </a:prstGeom>
        </p:spPr>
        <p:txBody>
          <a:bodyPr lIns="0" tIns="0" rIns="0" bIns="0" rtlCol="0" anchor="t">
            <a:spAutoFit/>
          </a:bodyPr>
          <a:lstStyle/>
          <a:p>
            <a:pPr marL="287882" lvl="1" indent="-143941" defTabSz="609630">
              <a:lnSpc>
                <a:spcPts val="1867"/>
              </a:lnSpc>
              <a:buFont typeface="Arial"/>
              <a:buChar char="•"/>
            </a:pPr>
            <a:r>
              <a:rPr lang="en-US" sz="1333">
                <a:solidFill>
                  <a:srgbClr val="504C44"/>
                </a:solidFill>
                <a:latin typeface="Inter"/>
                <a:ea typeface="Inter"/>
                <a:cs typeface="Inter"/>
                <a:sym typeface="Inter"/>
              </a:rPr>
              <a:t>Semi-structured interviews with 15 single mothers </a:t>
            </a:r>
          </a:p>
          <a:p>
            <a:pPr marL="287882" lvl="1" indent="-143941" defTabSz="609630">
              <a:lnSpc>
                <a:spcPts val="1867"/>
              </a:lnSpc>
              <a:buFont typeface="Arial"/>
              <a:buChar char="•"/>
            </a:pPr>
            <a:r>
              <a:rPr lang="en-US" sz="1333">
                <a:solidFill>
                  <a:srgbClr val="504C44"/>
                </a:solidFill>
                <a:latin typeface="Inter"/>
                <a:ea typeface="Inter"/>
                <a:cs typeface="Inter"/>
                <a:sym typeface="Inter"/>
              </a:rPr>
              <a:t>Refugees or asylum seekers identifying as racialised or Black and minority ethnic </a:t>
            </a:r>
          </a:p>
          <a:p>
            <a:pPr marL="287882" lvl="1" indent="-143941" defTabSz="609630">
              <a:lnSpc>
                <a:spcPts val="1867"/>
              </a:lnSpc>
              <a:buFont typeface="Arial"/>
              <a:buChar char="•"/>
            </a:pPr>
            <a:r>
              <a:rPr lang="en-US" sz="1333">
                <a:solidFill>
                  <a:srgbClr val="504C44"/>
                </a:solidFill>
                <a:latin typeface="Inter"/>
                <a:ea typeface="Inter"/>
                <a:cs typeface="Inter"/>
                <a:sym typeface="Inter"/>
              </a:rPr>
              <a:t>Study done in partnership with local Glasgow charity Amma Birth Companions </a:t>
            </a:r>
          </a:p>
          <a:p>
            <a:pPr marL="287882" lvl="1" indent="-143941" defTabSz="609630">
              <a:lnSpc>
                <a:spcPts val="1867"/>
              </a:lnSpc>
              <a:buFont typeface="Arial"/>
              <a:buChar char="•"/>
            </a:pPr>
            <a:r>
              <a:rPr lang="en-US" sz="1333">
                <a:solidFill>
                  <a:srgbClr val="504C44"/>
                </a:solidFill>
                <a:latin typeface="Inter"/>
                <a:ea typeface="Inter"/>
                <a:cs typeface="Inter"/>
                <a:sym typeface="Inter"/>
              </a:rPr>
              <a:t>Mothers with children under the age of 5 years </a:t>
            </a:r>
          </a:p>
          <a:p>
            <a:pPr defTabSz="609630">
              <a:lnSpc>
                <a:spcPts val="1867"/>
              </a:lnSpc>
            </a:pPr>
            <a:endParaRPr lang="en-US" sz="1333">
              <a:solidFill>
                <a:srgbClr val="504C44"/>
              </a:solidFill>
              <a:latin typeface="Inter"/>
              <a:ea typeface="Inter"/>
              <a:cs typeface="Inter"/>
              <a:sym typeface="Inter"/>
            </a:endParaRPr>
          </a:p>
          <a:p>
            <a:pPr defTabSz="609630">
              <a:lnSpc>
                <a:spcPts val="1867"/>
              </a:lnSpc>
            </a:pPr>
            <a:endParaRPr lang="en-US" sz="1333">
              <a:solidFill>
                <a:srgbClr val="504C44"/>
              </a:solidFill>
              <a:latin typeface="Inter"/>
              <a:ea typeface="Inter"/>
              <a:cs typeface="Inter"/>
              <a:sym typeface="Inter"/>
            </a:endParaRPr>
          </a:p>
        </p:txBody>
      </p:sp>
      <p:sp>
        <p:nvSpPr>
          <p:cNvPr id="4" name="TextBox 4"/>
          <p:cNvSpPr txBox="1"/>
          <p:nvPr/>
        </p:nvSpPr>
        <p:spPr>
          <a:xfrm>
            <a:off x="5634878" y="2039123"/>
            <a:ext cx="4000243" cy="433708"/>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THE STUDY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78314" y="1687325"/>
            <a:ext cx="4854271" cy="3483351"/>
            <a:chOff x="0" y="0"/>
            <a:chExt cx="9708542" cy="6966702"/>
          </a:xfrm>
        </p:grpSpPr>
        <p:pic>
          <p:nvPicPr>
            <p:cNvPr id="3" name="Picture 3"/>
            <p:cNvPicPr>
              <a:picLocks noChangeAspect="1"/>
            </p:cNvPicPr>
            <p:nvPr/>
          </p:nvPicPr>
          <p:blipFill>
            <a:blip r:embed="rId2"/>
            <a:srcRect l="8443" r="8443"/>
            <a:stretch>
              <a:fillRect/>
            </a:stretch>
          </p:blipFill>
          <p:spPr>
            <a:xfrm>
              <a:off x="0" y="0"/>
              <a:ext cx="9708542" cy="6966702"/>
            </a:xfrm>
            <a:prstGeom prst="rect">
              <a:avLst/>
            </a:prstGeom>
          </p:spPr>
        </p:pic>
      </p:grpSp>
      <p:sp>
        <p:nvSpPr>
          <p:cNvPr id="4" name="TextBox 4"/>
          <p:cNvSpPr txBox="1"/>
          <p:nvPr/>
        </p:nvSpPr>
        <p:spPr>
          <a:xfrm>
            <a:off x="5634878" y="2896944"/>
            <a:ext cx="5219827" cy="2901885"/>
          </a:xfrm>
          <a:prstGeom prst="rect">
            <a:avLst/>
          </a:prstGeom>
        </p:spPr>
        <p:txBody>
          <a:bodyPr lIns="0" tIns="0" rIns="0" bIns="0" rtlCol="0" anchor="t">
            <a:spAutoFit/>
          </a:bodyPr>
          <a:lstStyle/>
          <a:p>
            <a:pPr defTabSz="609630">
              <a:lnSpc>
                <a:spcPts val="1867"/>
              </a:lnSpc>
            </a:pPr>
            <a:r>
              <a:rPr lang="en-US" sz="1333">
                <a:solidFill>
                  <a:srgbClr val="504C44"/>
                </a:solidFill>
                <a:latin typeface="Inter"/>
                <a:ea typeface="Inter"/>
                <a:cs typeface="Inter"/>
                <a:sym typeface="Inter"/>
              </a:rPr>
              <a:t>Explore loneliness, emotional challenges, and coping mechanisms among racialised single refugee and asylum-seeking mothers in Scotland.</a:t>
            </a:r>
          </a:p>
          <a:p>
            <a:pPr defTabSz="609630">
              <a:lnSpc>
                <a:spcPts val="1867"/>
              </a:lnSpc>
            </a:pPr>
            <a:endParaRPr lang="en-US" sz="1333">
              <a:solidFill>
                <a:srgbClr val="504C44"/>
              </a:solidFill>
              <a:latin typeface="Inter"/>
              <a:ea typeface="Inter"/>
              <a:cs typeface="Inter"/>
              <a:sym typeface="Inter"/>
            </a:endParaRPr>
          </a:p>
          <a:p>
            <a:pPr defTabSz="609630">
              <a:lnSpc>
                <a:spcPts val="1867"/>
              </a:lnSpc>
            </a:pPr>
            <a:r>
              <a:rPr lang="en-US" sz="1333">
                <a:solidFill>
                  <a:srgbClr val="504C44"/>
                </a:solidFill>
                <a:latin typeface="Inter"/>
                <a:ea typeface="Inter"/>
                <a:cs typeface="Inter"/>
                <a:sym typeface="Inter"/>
              </a:rPr>
              <a:t>Investigate systemic, organisational, and institutional factors contributing to loneliness during early parenthood, focusing on migration status, socio-economic factors, and discrimination.</a:t>
            </a:r>
          </a:p>
          <a:p>
            <a:pPr defTabSz="609630">
              <a:lnSpc>
                <a:spcPts val="1867"/>
              </a:lnSpc>
            </a:pPr>
            <a:endParaRPr lang="en-US" sz="1333">
              <a:solidFill>
                <a:srgbClr val="504C44"/>
              </a:solidFill>
              <a:latin typeface="Inter"/>
              <a:ea typeface="Inter"/>
              <a:cs typeface="Inter"/>
              <a:sym typeface="Inter"/>
            </a:endParaRPr>
          </a:p>
          <a:p>
            <a:pPr defTabSz="609630">
              <a:lnSpc>
                <a:spcPts val="1867"/>
              </a:lnSpc>
            </a:pPr>
            <a:r>
              <a:rPr lang="en-US" sz="1333">
                <a:solidFill>
                  <a:srgbClr val="504C44"/>
                </a:solidFill>
                <a:latin typeface="Inter"/>
                <a:ea typeface="Inter"/>
                <a:cs typeface="Inter"/>
                <a:sym typeface="Inter"/>
              </a:rPr>
              <a:t>Examine health and well-being perceptions of single refugee/asylum-seeking mothers and their children, emphasizing mental and emotional well-being.</a:t>
            </a:r>
          </a:p>
          <a:p>
            <a:pPr defTabSz="609630">
              <a:lnSpc>
                <a:spcPts val="1867"/>
              </a:lnSpc>
            </a:pPr>
            <a:endParaRPr lang="en-US" sz="1333">
              <a:solidFill>
                <a:srgbClr val="504C44"/>
              </a:solidFill>
              <a:latin typeface="Inter"/>
              <a:ea typeface="Inter"/>
              <a:cs typeface="Inter"/>
              <a:sym typeface="Inter"/>
            </a:endParaRPr>
          </a:p>
        </p:txBody>
      </p:sp>
      <p:sp>
        <p:nvSpPr>
          <p:cNvPr id="5" name="TextBox 5"/>
          <p:cNvSpPr txBox="1"/>
          <p:nvPr/>
        </p:nvSpPr>
        <p:spPr>
          <a:xfrm>
            <a:off x="5634878" y="2039123"/>
            <a:ext cx="4000243" cy="433708"/>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OBJECTIVES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994719" y="2132211"/>
            <a:ext cx="4976008" cy="2559712"/>
            <a:chOff x="0" y="0"/>
            <a:chExt cx="9952016" cy="5119424"/>
          </a:xfrm>
        </p:grpSpPr>
        <p:pic>
          <p:nvPicPr>
            <p:cNvPr id="3" name="Picture 3"/>
            <p:cNvPicPr>
              <a:picLocks noChangeAspect="1"/>
            </p:cNvPicPr>
            <p:nvPr/>
          </p:nvPicPr>
          <p:blipFill>
            <a:blip r:embed="rId2"/>
            <a:srcRect t="11419" b="11419"/>
            <a:stretch>
              <a:fillRect/>
            </a:stretch>
          </p:blipFill>
          <p:spPr>
            <a:xfrm>
              <a:off x="0" y="0"/>
              <a:ext cx="9952016" cy="5119424"/>
            </a:xfrm>
            <a:prstGeom prst="rect">
              <a:avLst/>
            </a:prstGeom>
          </p:spPr>
        </p:pic>
      </p:grpSp>
      <p:sp>
        <p:nvSpPr>
          <p:cNvPr id="4" name="TextBox 4"/>
          <p:cNvSpPr txBox="1"/>
          <p:nvPr/>
        </p:nvSpPr>
        <p:spPr>
          <a:xfrm>
            <a:off x="3008297" y="641350"/>
            <a:ext cx="6175406" cy="908197"/>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KEY RESEARCH QUESTIONS </a:t>
            </a:r>
          </a:p>
        </p:txBody>
      </p:sp>
      <p:sp>
        <p:nvSpPr>
          <p:cNvPr id="5" name="TextBox 5"/>
          <p:cNvSpPr txBox="1"/>
          <p:nvPr/>
        </p:nvSpPr>
        <p:spPr>
          <a:xfrm>
            <a:off x="994719" y="5091973"/>
            <a:ext cx="10202562" cy="223394"/>
          </a:xfrm>
          <a:prstGeom prst="rect">
            <a:avLst/>
          </a:prstGeom>
        </p:spPr>
        <p:txBody>
          <a:bodyPr lIns="0" tIns="0" rIns="0" bIns="0" rtlCol="0" anchor="t">
            <a:spAutoFit/>
          </a:bodyPr>
          <a:lstStyle/>
          <a:p>
            <a:pPr defTabSz="609630">
              <a:lnSpc>
                <a:spcPts val="1867"/>
              </a:lnSpc>
            </a:pPr>
            <a:endParaRPr sz="1200">
              <a:solidFill>
                <a:prstClr val="black"/>
              </a:solidFill>
              <a:latin typeface="Calibri"/>
            </a:endParaRPr>
          </a:p>
        </p:txBody>
      </p:sp>
      <p:sp>
        <p:nvSpPr>
          <p:cNvPr id="6" name="TextBox 6"/>
          <p:cNvSpPr txBox="1"/>
          <p:nvPr/>
        </p:nvSpPr>
        <p:spPr>
          <a:xfrm>
            <a:off x="7159992" y="2536001"/>
            <a:ext cx="3538526" cy="1927259"/>
          </a:xfrm>
          <a:prstGeom prst="rect">
            <a:avLst/>
          </a:prstGeom>
        </p:spPr>
        <p:txBody>
          <a:bodyPr lIns="0" tIns="0" rIns="0" bIns="0" rtlCol="0" anchor="t">
            <a:spAutoFit/>
          </a:bodyPr>
          <a:lstStyle/>
          <a:p>
            <a:pPr defTabSz="609630">
              <a:lnSpc>
                <a:spcPts val="1867"/>
              </a:lnSpc>
            </a:pPr>
            <a:r>
              <a:rPr lang="en-US" sz="1333">
                <a:solidFill>
                  <a:srgbClr val="504C44"/>
                </a:solidFill>
                <a:latin typeface="Inter"/>
                <a:ea typeface="Inter"/>
                <a:cs typeface="Inter"/>
                <a:sym typeface="Inter"/>
              </a:rPr>
              <a:t>What are the emotional challenges and coping mechanisms for these mothers?</a:t>
            </a:r>
          </a:p>
          <a:p>
            <a:pPr defTabSz="609630">
              <a:lnSpc>
                <a:spcPts val="1867"/>
              </a:lnSpc>
            </a:pPr>
            <a:endParaRPr lang="en-US" sz="1333">
              <a:solidFill>
                <a:srgbClr val="504C44"/>
              </a:solidFill>
              <a:latin typeface="Inter"/>
              <a:ea typeface="Inter"/>
              <a:cs typeface="Inter"/>
              <a:sym typeface="Inter"/>
            </a:endParaRPr>
          </a:p>
          <a:p>
            <a:pPr defTabSz="609630">
              <a:lnSpc>
                <a:spcPts val="1867"/>
              </a:lnSpc>
            </a:pPr>
            <a:r>
              <a:rPr lang="en-US" sz="1333">
                <a:solidFill>
                  <a:srgbClr val="504C44"/>
                </a:solidFill>
                <a:latin typeface="Inter"/>
                <a:ea typeface="Inter"/>
                <a:cs typeface="Inter"/>
                <a:sym typeface="Inter"/>
              </a:rPr>
              <a:t>What systemic and institutional factors contribute to their loneliness?</a:t>
            </a:r>
          </a:p>
          <a:p>
            <a:pPr defTabSz="609630">
              <a:lnSpc>
                <a:spcPts val="1867"/>
              </a:lnSpc>
            </a:pPr>
            <a:endParaRPr lang="en-US" sz="1333">
              <a:solidFill>
                <a:srgbClr val="504C44"/>
              </a:solidFill>
              <a:latin typeface="Inter"/>
              <a:ea typeface="Inter"/>
              <a:cs typeface="Inter"/>
              <a:sym typeface="Inter"/>
            </a:endParaRPr>
          </a:p>
          <a:p>
            <a:pPr defTabSz="609630">
              <a:lnSpc>
                <a:spcPts val="1867"/>
              </a:lnSpc>
            </a:pPr>
            <a:r>
              <a:rPr lang="en-US" sz="1333">
                <a:solidFill>
                  <a:srgbClr val="504C44"/>
                </a:solidFill>
                <a:latin typeface="Inter"/>
                <a:ea typeface="Inter"/>
                <a:cs typeface="Inter"/>
                <a:sym typeface="Inter"/>
              </a:rPr>
              <a:t>How does loneliness impact their health and well-being?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277193" y="685800"/>
            <a:ext cx="7598199" cy="5486400"/>
            <a:chOff x="0" y="0"/>
            <a:chExt cx="3001758" cy="2167467"/>
          </a:xfrm>
        </p:grpSpPr>
        <p:sp>
          <p:nvSpPr>
            <p:cNvPr id="3" name="Freeform 3"/>
            <p:cNvSpPr/>
            <p:nvPr/>
          </p:nvSpPr>
          <p:spPr>
            <a:xfrm>
              <a:off x="0" y="0"/>
              <a:ext cx="3001757" cy="2167467"/>
            </a:xfrm>
            <a:custGeom>
              <a:avLst/>
              <a:gdLst/>
              <a:ahLst/>
              <a:cxnLst/>
              <a:rect l="l" t="t" r="r" b="b"/>
              <a:pathLst>
                <a:path w="3001757" h="2167467">
                  <a:moveTo>
                    <a:pt x="0" y="0"/>
                  </a:moveTo>
                  <a:lnTo>
                    <a:pt x="3001757" y="0"/>
                  </a:lnTo>
                  <a:lnTo>
                    <a:pt x="3001757" y="2167467"/>
                  </a:lnTo>
                  <a:lnTo>
                    <a:pt x="0" y="2167467"/>
                  </a:lnTo>
                  <a:close/>
                </a:path>
              </a:pathLst>
            </a:custGeom>
            <a:solidFill>
              <a:srgbClr val="F1EDE9"/>
            </a:solidFill>
          </p:spPr>
          <p:txBody>
            <a:bodyPr/>
            <a:lstStyle/>
            <a:p>
              <a:pPr defTabSz="609630"/>
              <a:endParaRPr lang="en-US" sz="1200">
                <a:solidFill>
                  <a:prstClr val="black"/>
                </a:solidFill>
                <a:latin typeface="Calibri"/>
              </a:endParaRPr>
            </a:p>
          </p:txBody>
        </p:sp>
        <p:sp>
          <p:nvSpPr>
            <p:cNvPr id="4" name="TextBox 4"/>
            <p:cNvSpPr txBox="1"/>
            <p:nvPr/>
          </p:nvSpPr>
          <p:spPr>
            <a:xfrm>
              <a:off x="0" y="-47625"/>
              <a:ext cx="3001758" cy="2215092"/>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grpSp>
        <p:nvGrpSpPr>
          <p:cNvPr id="5" name="Group 5"/>
          <p:cNvGrpSpPr/>
          <p:nvPr/>
        </p:nvGrpSpPr>
        <p:grpSpPr>
          <a:xfrm>
            <a:off x="8424895" y="2149144"/>
            <a:ext cx="3081305" cy="2559712"/>
            <a:chOff x="0" y="0"/>
            <a:chExt cx="6162611" cy="5119424"/>
          </a:xfrm>
        </p:grpSpPr>
        <p:pic>
          <p:nvPicPr>
            <p:cNvPr id="6" name="Picture 6"/>
            <p:cNvPicPr>
              <a:picLocks noChangeAspect="1"/>
            </p:cNvPicPr>
            <p:nvPr/>
          </p:nvPicPr>
          <p:blipFill>
            <a:blip r:embed="rId2"/>
            <a:srcRect l="9874" r="9874"/>
            <a:stretch>
              <a:fillRect/>
            </a:stretch>
          </p:blipFill>
          <p:spPr>
            <a:xfrm>
              <a:off x="0" y="0"/>
              <a:ext cx="6162611" cy="5119424"/>
            </a:xfrm>
            <a:prstGeom prst="rect">
              <a:avLst/>
            </a:prstGeom>
          </p:spPr>
        </p:pic>
      </p:grpSp>
      <p:sp>
        <p:nvSpPr>
          <p:cNvPr id="7" name="TextBox 7"/>
          <p:cNvSpPr txBox="1"/>
          <p:nvPr/>
        </p:nvSpPr>
        <p:spPr>
          <a:xfrm>
            <a:off x="1526574" y="1475317"/>
            <a:ext cx="6580540" cy="4363823"/>
          </a:xfrm>
          <a:prstGeom prst="rect">
            <a:avLst/>
          </a:prstGeom>
        </p:spPr>
        <p:txBody>
          <a:bodyPr lIns="0" tIns="0" rIns="0" bIns="0" rtlCol="0" anchor="t">
            <a:spAutoFit/>
          </a:bodyPr>
          <a:lstStyle/>
          <a:p>
            <a:pPr marL="287882" lvl="1" indent="-143941" defTabSz="609630">
              <a:lnSpc>
                <a:spcPts val="1867"/>
              </a:lnSpc>
              <a:buFont typeface="Arial"/>
              <a:buChar char="•"/>
            </a:pPr>
            <a:r>
              <a:rPr lang="en-US" sz="1333">
                <a:solidFill>
                  <a:srgbClr val="504C44"/>
                </a:solidFill>
                <a:latin typeface="Inter"/>
                <a:ea typeface="Inter"/>
                <a:cs typeface="Inter"/>
                <a:sym typeface="Inter"/>
              </a:rPr>
              <a:t>Intersectional Isolation: Racialisation, single parenthood, finances, housing, and caregiving responsibilities intensify loneliness.</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Lack of Social Networks: Mothers struggle to build connections due to isolated placements and cultural disconnect.</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Living in Limbo: Immigration restrictions lead to uncertainty, anxiety, and depression, preventing future planning.</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Mental Health &amp; Identity: Loneliness and “othering” impact self-esteem and identity.</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Racism &amp; Marginalisation: Racism exacerbates feelings of isolation.</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Limited Support Access: Mothers often cannot access necessary resources.</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Employment Barriers: Restrictions prevent mothers from working or pursuing education.</a:t>
            </a:r>
          </a:p>
          <a:p>
            <a:pPr defTabSz="609630">
              <a:lnSpc>
                <a:spcPts val="1867"/>
              </a:lnSpc>
            </a:pPr>
            <a:endParaRPr lang="en-US" sz="1333">
              <a:solidFill>
                <a:srgbClr val="504C44"/>
              </a:solidFill>
              <a:latin typeface="Inter"/>
              <a:ea typeface="Inter"/>
              <a:cs typeface="Inter"/>
              <a:sym typeface="Inter"/>
            </a:endParaRPr>
          </a:p>
        </p:txBody>
      </p:sp>
      <p:sp>
        <p:nvSpPr>
          <p:cNvPr id="8" name="TextBox 8"/>
          <p:cNvSpPr txBox="1"/>
          <p:nvPr/>
        </p:nvSpPr>
        <p:spPr>
          <a:xfrm>
            <a:off x="2167857" y="886729"/>
            <a:ext cx="3518329" cy="433708"/>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FINDINGS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541625" y="440267"/>
            <a:ext cx="2908729" cy="433708"/>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QUOTES </a:t>
            </a:r>
          </a:p>
        </p:txBody>
      </p:sp>
      <p:sp>
        <p:nvSpPr>
          <p:cNvPr id="3" name="TextBox 3"/>
          <p:cNvSpPr txBox="1"/>
          <p:nvPr/>
        </p:nvSpPr>
        <p:spPr>
          <a:xfrm>
            <a:off x="541625" y="3956810"/>
            <a:ext cx="4838925" cy="2658228"/>
          </a:xfrm>
          <a:prstGeom prst="rect">
            <a:avLst/>
          </a:prstGeom>
        </p:spPr>
        <p:txBody>
          <a:bodyPr lIns="0" tIns="0" rIns="0" bIns="0" rtlCol="0" anchor="t">
            <a:spAutoFit/>
          </a:bodyPr>
          <a:lstStyle/>
          <a:p>
            <a:pPr defTabSz="609630">
              <a:lnSpc>
                <a:spcPts val="1867"/>
              </a:lnSpc>
            </a:pPr>
            <a:r>
              <a:rPr lang="en-US" sz="1333" i="1">
                <a:solidFill>
                  <a:srgbClr val="504C44"/>
                </a:solidFill>
                <a:latin typeface="Inter Italics"/>
                <a:ea typeface="Inter Italics"/>
                <a:cs typeface="Inter Italics"/>
                <a:sym typeface="Inter Italics"/>
              </a:rPr>
              <a:t>“Yes. You feel lonely because [back home], you are making your choices. You are [able to] do a lot of things by yourself, but the asylum system takes all your… [it takes] everything from you. [It’s] like you [have] a big money in your account and someday, one day, someone just comes [to] you and [takes everything] off you and leaves your bank [account] at zero. That's how the asylum system feels. It's just your...  your everything. Your rights. Everything is taken away from you. You don't have anything, you don't belong. Your passport is taken, everything is taken.”</a:t>
            </a:r>
          </a:p>
          <a:p>
            <a:pPr defTabSz="609630">
              <a:lnSpc>
                <a:spcPts val="1867"/>
              </a:lnSpc>
            </a:pPr>
            <a:endParaRPr lang="en-US" sz="1333" i="1">
              <a:solidFill>
                <a:srgbClr val="504C44"/>
              </a:solidFill>
              <a:latin typeface="Inter Italics"/>
              <a:ea typeface="Inter Italics"/>
              <a:cs typeface="Inter Italics"/>
              <a:sym typeface="Inter Italics"/>
            </a:endParaRPr>
          </a:p>
        </p:txBody>
      </p:sp>
      <p:sp>
        <p:nvSpPr>
          <p:cNvPr id="4" name="TextBox 4"/>
          <p:cNvSpPr txBox="1"/>
          <p:nvPr/>
        </p:nvSpPr>
        <p:spPr>
          <a:xfrm>
            <a:off x="541625" y="3577927"/>
            <a:ext cx="1352765" cy="221664"/>
          </a:xfrm>
          <a:prstGeom prst="rect">
            <a:avLst/>
          </a:prstGeom>
        </p:spPr>
        <p:txBody>
          <a:bodyPr lIns="0" tIns="0" rIns="0" bIns="0" rtlCol="0" anchor="t">
            <a:spAutoFit/>
          </a:bodyPr>
          <a:lstStyle/>
          <a:p>
            <a:pPr defTabSz="609630">
              <a:lnSpc>
                <a:spcPts val="1867"/>
              </a:lnSpc>
            </a:pPr>
            <a:r>
              <a:rPr lang="en-US" sz="1333" b="1">
                <a:solidFill>
                  <a:srgbClr val="504C44"/>
                </a:solidFill>
                <a:latin typeface="Inter Bold"/>
                <a:ea typeface="Inter Bold"/>
                <a:cs typeface="Inter Bold"/>
                <a:sym typeface="Inter Bold"/>
              </a:rPr>
              <a:t>Fatma </a:t>
            </a:r>
          </a:p>
        </p:txBody>
      </p:sp>
      <p:sp>
        <p:nvSpPr>
          <p:cNvPr id="5" name="TextBox 5"/>
          <p:cNvSpPr txBox="1"/>
          <p:nvPr/>
        </p:nvSpPr>
        <p:spPr>
          <a:xfrm>
            <a:off x="5870102" y="2503719"/>
            <a:ext cx="5859857" cy="2658228"/>
          </a:xfrm>
          <a:prstGeom prst="rect">
            <a:avLst/>
          </a:prstGeom>
        </p:spPr>
        <p:txBody>
          <a:bodyPr lIns="0" tIns="0" rIns="0" bIns="0" rtlCol="0" anchor="t">
            <a:spAutoFit/>
          </a:bodyPr>
          <a:lstStyle/>
          <a:p>
            <a:pPr defTabSz="609630">
              <a:lnSpc>
                <a:spcPts val="1867"/>
              </a:lnSpc>
            </a:pPr>
            <a:r>
              <a:rPr lang="en-US" sz="1333" i="1">
                <a:solidFill>
                  <a:srgbClr val="504C44"/>
                </a:solidFill>
                <a:latin typeface="Inter Italics"/>
                <a:ea typeface="Inter Italics"/>
                <a:cs typeface="Inter Italics"/>
                <a:sym typeface="Inter Italics"/>
              </a:rPr>
              <a:t>“My daughter… I've never taken her to a soft play. It really, really pains me a lot. Not because I don't want to take out there, but because I've searched for soft plays and the lowest I can see is like £7.50 for one hour or two hours. Then I have to calculate out, I'm paying £7.50, then I have to get a snack, then we have to use the transport. Then if you want to sum up everything like that, maybe it's almost 20 pounds in a day. You have to spend almost 20 pounds in a day. If you should subtract that from your weekly allowance, which is 97 pounds, you get 77 pounds to live [on] for the week. So sometimes I just have to put myself back. It's really, really upsetting, but there's nothing I can do about it.”</a:t>
            </a:r>
          </a:p>
          <a:p>
            <a:pPr defTabSz="609630">
              <a:lnSpc>
                <a:spcPts val="1867"/>
              </a:lnSpc>
            </a:pPr>
            <a:endParaRPr lang="en-US" sz="1333" i="1">
              <a:solidFill>
                <a:srgbClr val="504C44"/>
              </a:solidFill>
              <a:latin typeface="Inter Italics"/>
              <a:ea typeface="Inter Italics"/>
              <a:cs typeface="Inter Italics"/>
              <a:sym typeface="Inter Italics"/>
            </a:endParaRPr>
          </a:p>
        </p:txBody>
      </p:sp>
      <p:sp>
        <p:nvSpPr>
          <p:cNvPr id="6" name="TextBox 6"/>
          <p:cNvSpPr txBox="1"/>
          <p:nvPr/>
        </p:nvSpPr>
        <p:spPr>
          <a:xfrm>
            <a:off x="5870102" y="2243841"/>
            <a:ext cx="1352765" cy="221664"/>
          </a:xfrm>
          <a:prstGeom prst="rect">
            <a:avLst/>
          </a:prstGeom>
        </p:spPr>
        <p:txBody>
          <a:bodyPr lIns="0" tIns="0" rIns="0" bIns="0" rtlCol="0" anchor="t">
            <a:spAutoFit/>
          </a:bodyPr>
          <a:lstStyle/>
          <a:p>
            <a:pPr defTabSz="609630">
              <a:lnSpc>
                <a:spcPts val="1867"/>
              </a:lnSpc>
            </a:pPr>
            <a:r>
              <a:rPr lang="en-US" sz="1333" b="1">
                <a:solidFill>
                  <a:srgbClr val="504C44"/>
                </a:solidFill>
                <a:latin typeface="Inter Bold"/>
                <a:ea typeface="Inter Bold"/>
                <a:cs typeface="Inter Bold"/>
                <a:sym typeface="Inter Bold"/>
              </a:rPr>
              <a:t>Faiza </a:t>
            </a:r>
          </a:p>
        </p:txBody>
      </p:sp>
      <p:sp>
        <p:nvSpPr>
          <p:cNvPr id="7" name="TextBox 7"/>
          <p:cNvSpPr txBox="1"/>
          <p:nvPr/>
        </p:nvSpPr>
        <p:spPr>
          <a:xfrm>
            <a:off x="541625" y="1639532"/>
            <a:ext cx="4838925" cy="1439946"/>
          </a:xfrm>
          <a:prstGeom prst="rect">
            <a:avLst/>
          </a:prstGeom>
        </p:spPr>
        <p:txBody>
          <a:bodyPr lIns="0" tIns="0" rIns="0" bIns="0" rtlCol="0" anchor="t">
            <a:spAutoFit/>
          </a:bodyPr>
          <a:lstStyle/>
          <a:p>
            <a:pPr defTabSz="609630">
              <a:lnSpc>
                <a:spcPts val="1867"/>
              </a:lnSpc>
            </a:pPr>
            <a:r>
              <a:rPr lang="en-US" sz="1333" i="1">
                <a:solidFill>
                  <a:srgbClr val="504C44"/>
                </a:solidFill>
                <a:latin typeface="Inter Italics"/>
                <a:ea typeface="Inter Italics"/>
                <a:cs typeface="Inter Italics"/>
                <a:sym typeface="Inter Italics"/>
              </a:rPr>
              <a:t>“These are moms and you're a mom and you're trying to build a community that has got moms in it as well and where you [are] doing the same things. But it was tough. So I tried, I think three groups… I couldn't connect. I just felt alone. For some reason I couldn’t manage to make friends. So I ended up not going ...”</a:t>
            </a:r>
          </a:p>
          <a:p>
            <a:pPr defTabSz="609630">
              <a:lnSpc>
                <a:spcPts val="1867"/>
              </a:lnSpc>
            </a:pPr>
            <a:endParaRPr lang="en-US" sz="1333" i="1">
              <a:solidFill>
                <a:srgbClr val="504C44"/>
              </a:solidFill>
              <a:latin typeface="Inter Italics"/>
              <a:ea typeface="Inter Italics"/>
              <a:cs typeface="Inter Italics"/>
              <a:sym typeface="Inter Italics"/>
            </a:endParaRPr>
          </a:p>
        </p:txBody>
      </p:sp>
      <p:sp>
        <p:nvSpPr>
          <p:cNvPr id="8" name="TextBox 8"/>
          <p:cNvSpPr txBox="1"/>
          <p:nvPr/>
        </p:nvSpPr>
        <p:spPr>
          <a:xfrm>
            <a:off x="5870102" y="5111451"/>
            <a:ext cx="1352765" cy="221664"/>
          </a:xfrm>
          <a:prstGeom prst="rect">
            <a:avLst/>
          </a:prstGeom>
        </p:spPr>
        <p:txBody>
          <a:bodyPr lIns="0" tIns="0" rIns="0" bIns="0" rtlCol="0" anchor="t">
            <a:spAutoFit/>
          </a:bodyPr>
          <a:lstStyle/>
          <a:p>
            <a:pPr defTabSz="609630">
              <a:lnSpc>
                <a:spcPts val="1867"/>
              </a:lnSpc>
            </a:pPr>
            <a:r>
              <a:rPr lang="en-US" sz="1333" b="1">
                <a:solidFill>
                  <a:srgbClr val="504C44"/>
                </a:solidFill>
                <a:latin typeface="Inter Bold"/>
                <a:ea typeface="Inter Bold"/>
                <a:cs typeface="Inter Bold"/>
                <a:sym typeface="Inter Bold"/>
              </a:rPr>
              <a:t>Georgia</a:t>
            </a:r>
          </a:p>
        </p:txBody>
      </p:sp>
      <p:grpSp>
        <p:nvGrpSpPr>
          <p:cNvPr id="9" name="Group 9"/>
          <p:cNvGrpSpPr/>
          <p:nvPr/>
        </p:nvGrpSpPr>
        <p:grpSpPr>
          <a:xfrm>
            <a:off x="6436311" y="207696"/>
            <a:ext cx="4498614" cy="1808221"/>
            <a:chOff x="0" y="0"/>
            <a:chExt cx="8997228" cy="3616443"/>
          </a:xfrm>
        </p:grpSpPr>
        <p:pic>
          <p:nvPicPr>
            <p:cNvPr id="10" name="Picture 10"/>
            <p:cNvPicPr>
              <a:picLocks noChangeAspect="1"/>
            </p:cNvPicPr>
            <p:nvPr/>
          </p:nvPicPr>
          <p:blipFill>
            <a:blip r:embed="rId2"/>
            <a:srcRect t="36334" b="3372"/>
            <a:stretch>
              <a:fillRect/>
            </a:stretch>
          </p:blipFill>
          <p:spPr>
            <a:xfrm>
              <a:off x="0" y="0"/>
              <a:ext cx="8997228" cy="3616443"/>
            </a:xfrm>
            <a:prstGeom prst="rect">
              <a:avLst/>
            </a:prstGeom>
          </p:spPr>
        </p:pic>
      </p:grpSp>
      <p:sp>
        <p:nvSpPr>
          <p:cNvPr id="11" name="TextBox 11"/>
          <p:cNvSpPr txBox="1"/>
          <p:nvPr/>
        </p:nvSpPr>
        <p:spPr>
          <a:xfrm>
            <a:off x="5870102" y="5450417"/>
            <a:ext cx="5859857" cy="1196290"/>
          </a:xfrm>
          <a:prstGeom prst="rect">
            <a:avLst/>
          </a:prstGeom>
        </p:spPr>
        <p:txBody>
          <a:bodyPr lIns="0" tIns="0" rIns="0" bIns="0" rtlCol="0" anchor="t">
            <a:spAutoFit/>
          </a:bodyPr>
          <a:lstStyle/>
          <a:p>
            <a:pPr defTabSz="609630">
              <a:lnSpc>
                <a:spcPts val="1867"/>
              </a:lnSpc>
            </a:pPr>
            <a:r>
              <a:rPr lang="en-US" sz="1333" i="1">
                <a:solidFill>
                  <a:srgbClr val="504C44"/>
                </a:solidFill>
                <a:latin typeface="Inter Italics"/>
                <a:ea typeface="Inter Italics"/>
                <a:cs typeface="Inter Italics"/>
                <a:sym typeface="Inter Italics"/>
              </a:rPr>
              <a:t>“Yes, yes, I do [feel lonely] a lot. A lot. I do feel lonely. I even call home and cry and tell them how I really don't have anybody here. I don't have friends. So yes, I felt lonely a lot more in the UK than I did. I don't even think I felt lonely when I was in my home country, but most of the time I feel lonely.” </a:t>
            </a:r>
          </a:p>
          <a:p>
            <a:pPr defTabSz="609630">
              <a:lnSpc>
                <a:spcPts val="1867"/>
              </a:lnSpc>
            </a:pPr>
            <a:endParaRPr lang="en-US" sz="1333" i="1">
              <a:solidFill>
                <a:srgbClr val="504C44"/>
              </a:solidFill>
              <a:latin typeface="Inter Italics"/>
              <a:ea typeface="Inter Italics"/>
              <a:cs typeface="Inter Italics"/>
              <a:sym typeface="Inter Italics"/>
            </a:endParaRPr>
          </a:p>
        </p:txBody>
      </p:sp>
      <p:sp>
        <p:nvSpPr>
          <p:cNvPr id="12" name="TextBox 12"/>
          <p:cNvSpPr txBox="1"/>
          <p:nvPr/>
        </p:nvSpPr>
        <p:spPr>
          <a:xfrm>
            <a:off x="541625" y="1260649"/>
            <a:ext cx="1352765" cy="221664"/>
          </a:xfrm>
          <a:prstGeom prst="rect">
            <a:avLst/>
          </a:prstGeom>
        </p:spPr>
        <p:txBody>
          <a:bodyPr lIns="0" tIns="0" rIns="0" bIns="0" rtlCol="0" anchor="t">
            <a:spAutoFit/>
          </a:bodyPr>
          <a:lstStyle/>
          <a:p>
            <a:pPr defTabSz="609630">
              <a:lnSpc>
                <a:spcPts val="1867"/>
              </a:lnSpc>
            </a:pPr>
            <a:r>
              <a:rPr lang="en-US" sz="1333" b="1">
                <a:solidFill>
                  <a:srgbClr val="504C44"/>
                </a:solidFill>
                <a:latin typeface="Inter Bold"/>
                <a:ea typeface="Inter Bold"/>
                <a:cs typeface="Inter Bold"/>
                <a:sym typeface="Inter Bold"/>
              </a:rPr>
              <a:t>Leila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994719" y="1253794"/>
            <a:ext cx="6175406" cy="433708"/>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RECOMMENDATIONS </a:t>
            </a:r>
          </a:p>
        </p:txBody>
      </p:sp>
      <p:grpSp>
        <p:nvGrpSpPr>
          <p:cNvPr id="3" name="Group 3"/>
          <p:cNvGrpSpPr/>
          <p:nvPr/>
        </p:nvGrpSpPr>
        <p:grpSpPr>
          <a:xfrm>
            <a:off x="994719" y="2132211"/>
            <a:ext cx="4976008" cy="2559712"/>
            <a:chOff x="0" y="0"/>
            <a:chExt cx="9952016" cy="5119424"/>
          </a:xfrm>
        </p:grpSpPr>
        <p:pic>
          <p:nvPicPr>
            <p:cNvPr id="4" name="Picture 4"/>
            <p:cNvPicPr>
              <a:picLocks noChangeAspect="1"/>
            </p:cNvPicPr>
            <p:nvPr/>
          </p:nvPicPr>
          <p:blipFill>
            <a:blip r:embed="rId2"/>
            <a:srcRect t="42786" b="22919"/>
            <a:stretch>
              <a:fillRect/>
            </a:stretch>
          </p:blipFill>
          <p:spPr>
            <a:xfrm>
              <a:off x="0" y="0"/>
              <a:ext cx="9952016" cy="5119424"/>
            </a:xfrm>
            <a:prstGeom prst="rect">
              <a:avLst/>
            </a:prstGeom>
          </p:spPr>
        </p:pic>
      </p:grpSp>
      <p:sp>
        <p:nvSpPr>
          <p:cNvPr id="5" name="TextBox 5"/>
          <p:cNvSpPr txBox="1"/>
          <p:nvPr/>
        </p:nvSpPr>
        <p:spPr>
          <a:xfrm>
            <a:off x="994719" y="5091973"/>
            <a:ext cx="10202562" cy="223394"/>
          </a:xfrm>
          <a:prstGeom prst="rect">
            <a:avLst/>
          </a:prstGeom>
        </p:spPr>
        <p:txBody>
          <a:bodyPr lIns="0" tIns="0" rIns="0" bIns="0" rtlCol="0" anchor="t">
            <a:spAutoFit/>
          </a:bodyPr>
          <a:lstStyle/>
          <a:p>
            <a:pPr defTabSz="609630">
              <a:lnSpc>
                <a:spcPts val="1867"/>
              </a:lnSpc>
            </a:pPr>
            <a:endParaRPr sz="1200">
              <a:solidFill>
                <a:prstClr val="black"/>
              </a:solidFill>
              <a:latin typeface="Calibri"/>
            </a:endParaRPr>
          </a:p>
        </p:txBody>
      </p:sp>
      <p:sp>
        <p:nvSpPr>
          <p:cNvPr id="6" name="TextBox 6"/>
          <p:cNvSpPr txBox="1"/>
          <p:nvPr/>
        </p:nvSpPr>
        <p:spPr>
          <a:xfrm>
            <a:off x="6439556" y="770467"/>
            <a:ext cx="5450453" cy="5338449"/>
          </a:xfrm>
          <a:prstGeom prst="rect">
            <a:avLst/>
          </a:prstGeom>
        </p:spPr>
        <p:txBody>
          <a:bodyPr lIns="0" tIns="0" rIns="0" bIns="0" rtlCol="0" anchor="t">
            <a:spAutoFit/>
          </a:bodyPr>
          <a:lstStyle/>
          <a:p>
            <a:pPr defTabSz="609630">
              <a:lnSpc>
                <a:spcPts val="1867"/>
              </a:lnSpc>
            </a:pPr>
            <a:endParaRPr sz="1200">
              <a:solidFill>
                <a:prstClr val="black"/>
              </a:solidFill>
              <a:latin typeface="Calibri"/>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Expand Access to Services: Improve access to social/welfare services with multilingual, trauma-informed support.</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Community Integration: Fund local programs to foster meaningful connections and reduce isolation.</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Address Financial Barriers: Increase financial support, including transport and activity funds.</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Childcare &amp; Parenting Support: Provide affordable childcare and parenting resources.</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Employment &amp; Education Opportunities: Remove immigration restrictions on work/education; offer training and scholarships.</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Combat Racism Through Anti-Racist Frameworks: Establish comprehensive anti-racist education and initiatives with clear reporting mechanisms. </a:t>
            </a:r>
          </a:p>
          <a:p>
            <a:pPr defTabSz="609630">
              <a:lnSpc>
                <a:spcPts val="1867"/>
              </a:lnSpc>
            </a:pPr>
            <a:endParaRPr lang="en-US" sz="1333">
              <a:solidFill>
                <a:srgbClr val="504C44"/>
              </a:solidFill>
              <a:latin typeface="Inter"/>
              <a:ea typeface="Inter"/>
              <a:cs typeface="Inter"/>
              <a:sym typeface="Inter"/>
            </a:endParaRPr>
          </a:p>
          <a:p>
            <a:pPr marL="287882" lvl="1" indent="-143941" defTabSz="609630">
              <a:lnSpc>
                <a:spcPts val="1867"/>
              </a:lnSpc>
              <a:buFont typeface="Arial"/>
              <a:buChar char="•"/>
            </a:pPr>
            <a:r>
              <a:rPr lang="en-US" sz="1333">
                <a:solidFill>
                  <a:srgbClr val="504C44"/>
                </a:solidFill>
                <a:latin typeface="Inter"/>
                <a:ea typeface="Inter"/>
                <a:cs typeface="Inter"/>
                <a:sym typeface="Inter"/>
              </a:rPr>
              <a:t>Promote Social Engagement: Encourage participation in inclusive community activities.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5634878" y="3077053"/>
            <a:ext cx="5219827" cy="952633"/>
          </a:xfrm>
          <a:prstGeom prst="rect">
            <a:avLst/>
          </a:prstGeom>
        </p:spPr>
        <p:txBody>
          <a:bodyPr lIns="0" tIns="0" rIns="0" bIns="0" rtlCol="0" anchor="t">
            <a:spAutoFit/>
          </a:bodyPr>
          <a:lstStyle/>
          <a:p>
            <a:pPr marL="287882" lvl="1" indent="-143941" defTabSz="609630">
              <a:lnSpc>
                <a:spcPts val="1867"/>
              </a:lnSpc>
              <a:buFont typeface="Arial"/>
              <a:buChar char="•"/>
            </a:pPr>
            <a:r>
              <a:rPr lang="en-US" sz="1333">
                <a:solidFill>
                  <a:srgbClr val="504C44"/>
                </a:solidFill>
                <a:latin typeface="Inter"/>
                <a:ea typeface="Inter"/>
                <a:cs typeface="Inter"/>
                <a:sym typeface="Inter"/>
              </a:rPr>
              <a:t>Publishing a paper on the research </a:t>
            </a:r>
          </a:p>
          <a:p>
            <a:pPr marL="287882" lvl="1" indent="-143941" defTabSz="609630">
              <a:lnSpc>
                <a:spcPts val="1867"/>
              </a:lnSpc>
              <a:buFont typeface="Arial"/>
              <a:buChar char="•"/>
            </a:pPr>
            <a:r>
              <a:rPr lang="en-US" sz="1333">
                <a:solidFill>
                  <a:srgbClr val="504C44"/>
                </a:solidFill>
                <a:latin typeface="Inter"/>
                <a:ea typeface="Inter"/>
                <a:cs typeface="Inter"/>
                <a:sym typeface="Inter"/>
              </a:rPr>
              <a:t>Extending the research </a:t>
            </a:r>
          </a:p>
          <a:p>
            <a:pPr marL="287882" lvl="1" indent="-143941" defTabSz="609630">
              <a:lnSpc>
                <a:spcPts val="1867"/>
              </a:lnSpc>
              <a:buFont typeface="Arial"/>
              <a:buChar char="•"/>
            </a:pPr>
            <a:r>
              <a:rPr lang="en-US" sz="1333">
                <a:solidFill>
                  <a:srgbClr val="504C44"/>
                </a:solidFill>
                <a:latin typeface="Inter"/>
                <a:ea typeface="Inter"/>
                <a:cs typeface="Inter"/>
                <a:sym typeface="Inter"/>
              </a:rPr>
              <a:t>Creative approaches in radio broadcasting with refugee and asylum seeking mothers </a:t>
            </a:r>
          </a:p>
        </p:txBody>
      </p:sp>
      <p:sp>
        <p:nvSpPr>
          <p:cNvPr id="3" name="TextBox 3"/>
          <p:cNvSpPr txBox="1"/>
          <p:nvPr/>
        </p:nvSpPr>
        <p:spPr>
          <a:xfrm>
            <a:off x="5634878" y="2039123"/>
            <a:ext cx="4000243" cy="908197"/>
          </a:xfrm>
          <a:prstGeom prst="rect">
            <a:avLst/>
          </a:prstGeom>
        </p:spPr>
        <p:txBody>
          <a:bodyPr lIns="0" tIns="0" rIns="0" bIns="0" rtlCol="0" anchor="t">
            <a:spAutoFit/>
          </a:bodyPr>
          <a:lstStyle/>
          <a:p>
            <a:pPr defTabSz="609630">
              <a:lnSpc>
                <a:spcPts val="3733"/>
              </a:lnSpc>
            </a:pPr>
            <a:r>
              <a:rPr lang="en-US" sz="2666" spc="533">
                <a:solidFill>
                  <a:srgbClr val="504C44"/>
                </a:solidFill>
                <a:latin typeface="Baskerville Display PT"/>
                <a:ea typeface="Baskerville Display PT"/>
                <a:cs typeface="Baskerville Display PT"/>
                <a:sym typeface="Baskerville Display PT"/>
              </a:rPr>
              <a:t>WHAT COMES NEXT</a:t>
            </a:r>
          </a:p>
        </p:txBody>
      </p:sp>
      <p:grpSp>
        <p:nvGrpSpPr>
          <p:cNvPr id="4" name="Group 4"/>
          <p:cNvGrpSpPr/>
          <p:nvPr/>
        </p:nvGrpSpPr>
        <p:grpSpPr>
          <a:xfrm>
            <a:off x="1337296" y="1687325"/>
            <a:ext cx="3482671" cy="3483351"/>
            <a:chOff x="0" y="0"/>
            <a:chExt cx="6965342" cy="6966702"/>
          </a:xfrm>
        </p:grpSpPr>
        <p:pic>
          <p:nvPicPr>
            <p:cNvPr id="5" name="Picture 5"/>
            <p:cNvPicPr>
              <a:picLocks noChangeAspect="1"/>
            </p:cNvPicPr>
            <p:nvPr/>
          </p:nvPicPr>
          <p:blipFill>
            <a:blip r:embed="rId2"/>
            <a:srcRect t="16660" b="16660"/>
            <a:stretch>
              <a:fillRect/>
            </a:stretch>
          </p:blipFill>
          <p:spPr>
            <a:xfrm>
              <a:off x="0" y="0"/>
              <a:ext cx="6965342" cy="6966702"/>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C31099-1BBD-40CE-BC60-FCE507419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2BCBDFC-4ADF-4297-B113-3B3F524F2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D1FC1EF-ABB9-4B80-9582-E47C76BD0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088ED32-3423-429F-96E6-C5BF1A957D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7C788C1-07E3-4AC3-B8E7-37A0856A0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ADC4062-7737-C52D-0865-9ECCDAFCC075}"/>
              </a:ext>
            </a:extLst>
          </p:cNvPr>
          <p:cNvPicPr>
            <a:picLocks noChangeAspect="1"/>
          </p:cNvPicPr>
          <p:nvPr/>
        </p:nvPicPr>
        <p:blipFill>
          <a:blip r:embed="rId2">
            <a:alphaModFix amt="20000"/>
          </a:blip>
          <a:srcRect t="28643" r="-1" b="15792"/>
          <a:stretch/>
        </p:blipFill>
        <p:spPr>
          <a:xfrm>
            <a:off x="20" y="10"/>
            <a:ext cx="12188932" cy="6857326"/>
          </a:xfrm>
          <a:prstGeom prst="rect">
            <a:avLst/>
          </a:prstGeom>
        </p:spPr>
      </p:pic>
      <p:sp>
        <p:nvSpPr>
          <p:cNvPr id="21" name="Frame 20">
            <a:extLst>
              <a:ext uri="{FF2B5EF4-FFF2-40B4-BE49-F238E27FC236}">
                <a16:creationId xmlns:a16="http://schemas.microsoft.com/office/drawing/2014/main" id="{BBB1F149-105F-4CE9-A59E-12133DCF5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664"/>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E8D4FD1-745E-01AA-057F-D6B84A365A3C}"/>
              </a:ext>
            </a:extLst>
          </p:cNvPr>
          <p:cNvSpPr>
            <a:spLocks noGrp="1"/>
          </p:cNvSpPr>
          <p:nvPr>
            <p:ph type="ctrTitle"/>
          </p:nvPr>
        </p:nvSpPr>
        <p:spPr>
          <a:xfrm>
            <a:off x="1524000" y="1122363"/>
            <a:ext cx="9144000" cy="2387600"/>
          </a:xfrm>
        </p:spPr>
        <p:txBody>
          <a:bodyPr>
            <a:normAutofit/>
          </a:bodyPr>
          <a:lstStyle/>
          <a:p>
            <a:r>
              <a:rPr lang="en-GB">
                <a:solidFill>
                  <a:srgbClr val="FFFFFF"/>
                </a:solidFill>
              </a:rPr>
              <a:t>Loneliness among young mothers in a Northern City</a:t>
            </a:r>
          </a:p>
        </p:txBody>
      </p:sp>
      <p:sp>
        <p:nvSpPr>
          <p:cNvPr id="3" name="Subtitle 2">
            <a:extLst>
              <a:ext uri="{FF2B5EF4-FFF2-40B4-BE49-F238E27FC236}">
                <a16:creationId xmlns:a16="http://schemas.microsoft.com/office/drawing/2014/main" id="{B9AB8994-113E-6A3F-3A76-D68733ED0956}"/>
              </a:ext>
            </a:extLst>
          </p:cNvPr>
          <p:cNvSpPr>
            <a:spLocks noGrp="1"/>
          </p:cNvSpPr>
          <p:nvPr>
            <p:ph type="subTitle" idx="1"/>
          </p:nvPr>
        </p:nvSpPr>
        <p:spPr>
          <a:xfrm>
            <a:off x="1524000" y="3602038"/>
            <a:ext cx="9144000" cy="1655762"/>
          </a:xfrm>
        </p:spPr>
        <p:txBody>
          <a:bodyPr>
            <a:normAutofit/>
          </a:bodyPr>
          <a:lstStyle/>
          <a:p>
            <a:r>
              <a:rPr lang="en-GB" sz="2200">
                <a:solidFill>
                  <a:srgbClr val="FFFFFF"/>
                </a:solidFill>
              </a:rPr>
              <a:t>PhD by Florence Gaughan, Sheffield Hallam University</a:t>
            </a:r>
          </a:p>
        </p:txBody>
      </p:sp>
    </p:spTree>
    <p:extLst>
      <p:ext uri="{BB962C8B-B14F-4D97-AF65-F5344CB8AC3E}">
        <p14:creationId xmlns:p14="http://schemas.microsoft.com/office/powerpoint/2010/main" val="426041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F18D-F6E5-7173-F992-7E7CB978ABEE}"/>
              </a:ext>
            </a:extLst>
          </p:cNvPr>
          <p:cNvSpPr>
            <a:spLocks noGrp="1"/>
          </p:cNvSpPr>
          <p:nvPr>
            <p:ph type="title"/>
          </p:nvPr>
        </p:nvSpPr>
        <p:spPr/>
        <p:txBody>
          <a:bodyPr/>
          <a:lstStyle/>
          <a:p>
            <a:pPr algn="ctr"/>
            <a:r>
              <a:rPr lang="en-GB" dirty="0"/>
              <a:t>Main Aims</a:t>
            </a:r>
          </a:p>
        </p:txBody>
      </p:sp>
      <p:sp>
        <p:nvSpPr>
          <p:cNvPr id="3" name="Content Placeholder 2">
            <a:extLst>
              <a:ext uri="{FF2B5EF4-FFF2-40B4-BE49-F238E27FC236}">
                <a16:creationId xmlns:a16="http://schemas.microsoft.com/office/drawing/2014/main" id="{E39F6991-7CFF-4544-ABEE-12EBB1854E10}"/>
              </a:ext>
            </a:extLst>
          </p:cNvPr>
          <p:cNvSpPr>
            <a:spLocks noGrp="1"/>
          </p:cNvSpPr>
          <p:nvPr>
            <p:ph idx="1"/>
          </p:nvPr>
        </p:nvSpPr>
        <p:spPr/>
        <p:txBody>
          <a:bodyPr/>
          <a:lstStyle/>
          <a:p>
            <a:pPr>
              <a:buClr>
                <a:schemeClr val="tx2"/>
              </a:buClr>
              <a:buFont typeface="Arial" panose="020B0604020202020204" pitchFamily="34" charset="0"/>
              <a:buChar char="•"/>
            </a:pPr>
            <a:r>
              <a:rPr lang="en-GB" dirty="0"/>
              <a:t>To understand the experiences of loneliness and isolation of some young mothers aged 18-25.</a:t>
            </a:r>
          </a:p>
          <a:p>
            <a:pPr>
              <a:buClr>
                <a:schemeClr val="tx2"/>
              </a:buClr>
              <a:buFont typeface="Arial" panose="020B0604020202020204" pitchFamily="34" charset="0"/>
              <a:buChar char="•"/>
            </a:pPr>
            <a:r>
              <a:rPr lang="en-GB" dirty="0"/>
              <a:t>To explore how dominant discourse and expectations can affect young women’s experiences of motherhood.</a:t>
            </a:r>
          </a:p>
          <a:p>
            <a:pPr>
              <a:buClr>
                <a:schemeClr val="tx2"/>
              </a:buClr>
              <a:buFont typeface="Arial" panose="020B0604020202020204" pitchFamily="34" charset="0"/>
              <a:buChar char="•"/>
            </a:pPr>
            <a:r>
              <a:rPr lang="en-GB" dirty="0"/>
              <a:t>To explore the perspectives on loneliness of some key stakeholders that support young mothers.</a:t>
            </a:r>
          </a:p>
          <a:p>
            <a:pPr>
              <a:buClr>
                <a:schemeClr val="tx2"/>
              </a:buClr>
              <a:buFont typeface="Arial" panose="020B0604020202020204" pitchFamily="34" charset="0"/>
              <a:buChar char="•"/>
            </a:pPr>
            <a:endParaRPr lang="en-GB" dirty="0"/>
          </a:p>
        </p:txBody>
      </p:sp>
    </p:spTree>
    <p:extLst>
      <p:ext uri="{BB962C8B-B14F-4D97-AF65-F5344CB8AC3E}">
        <p14:creationId xmlns:p14="http://schemas.microsoft.com/office/powerpoint/2010/main" val="3452268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E5456-CF0B-B222-08E3-3335847546C4}"/>
              </a:ext>
            </a:extLst>
          </p:cNvPr>
          <p:cNvSpPr>
            <a:spLocks noGrp="1"/>
          </p:cNvSpPr>
          <p:nvPr>
            <p:ph type="title"/>
          </p:nvPr>
        </p:nvSpPr>
        <p:spPr/>
        <p:txBody>
          <a:bodyPr/>
          <a:lstStyle/>
          <a:p>
            <a:pPr algn="ctr"/>
            <a:r>
              <a:rPr lang="en-GB" dirty="0"/>
              <a:t> Research Methods</a:t>
            </a:r>
          </a:p>
        </p:txBody>
      </p:sp>
      <p:sp>
        <p:nvSpPr>
          <p:cNvPr id="3" name="Content Placeholder 2">
            <a:extLst>
              <a:ext uri="{FF2B5EF4-FFF2-40B4-BE49-F238E27FC236}">
                <a16:creationId xmlns:a16="http://schemas.microsoft.com/office/drawing/2014/main" id="{C816A051-690C-C6C7-324A-A1EBC81EEDB4}"/>
              </a:ext>
            </a:extLst>
          </p:cNvPr>
          <p:cNvSpPr>
            <a:spLocks noGrp="1"/>
          </p:cNvSpPr>
          <p:nvPr>
            <p:ph idx="1"/>
          </p:nvPr>
        </p:nvSpPr>
        <p:spPr/>
        <p:txBody>
          <a:bodyPr>
            <a:normAutofit fontScale="92500"/>
          </a:bodyPr>
          <a:lstStyle/>
          <a:p>
            <a:pPr>
              <a:buClrTx/>
            </a:pPr>
            <a:r>
              <a:rPr lang="en-GB" dirty="0"/>
              <a:t>A largescale literature review about views on young parenthood and what is being done to support young mothers.</a:t>
            </a:r>
          </a:p>
          <a:p>
            <a:pPr>
              <a:buClrTx/>
            </a:pPr>
            <a:r>
              <a:rPr lang="en-GB" dirty="0"/>
              <a:t>Ten in depth qualitative interviews with several charities and organisations within a Northern City that work with young mothers.</a:t>
            </a:r>
          </a:p>
          <a:p>
            <a:pPr>
              <a:buClrTx/>
            </a:pPr>
            <a:r>
              <a:rPr lang="en-GB" dirty="0"/>
              <a:t>Fifteen semi-structured qualitative interviews with young mothers.</a:t>
            </a:r>
          </a:p>
          <a:p>
            <a:pPr>
              <a:buClrTx/>
            </a:pPr>
            <a:r>
              <a:rPr lang="en-GB" dirty="0"/>
              <a:t>One focus group with young mothers with an arts-based focus.</a:t>
            </a:r>
          </a:p>
        </p:txBody>
      </p:sp>
    </p:spTree>
    <p:extLst>
      <p:ext uri="{BB962C8B-B14F-4D97-AF65-F5344CB8AC3E}">
        <p14:creationId xmlns:p14="http://schemas.microsoft.com/office/powerpoint/2010/main" val="2554934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61DF3E2F-0A88-4C55-8678-0764BF7339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A5B652-6ABF-3045-C01D-B1EED4E811E0}"/>
              </a:ext>
            </a:extLst>
          </p:cNvPr>
          <p:cNvSpPr>
            <a:spLocks noGrp="1"/>
          </p:cNvSpPr>
          <p:nvPr>
            <p:ph type="title"/>
          </p:nvPr>
        </p:nvSpPr>
        <p:spPr>
          <a:xfrm>
            <a:off x="838201" y="609600"/>
            <a:ext cx="3200400" cy="5567363"/>
          </a:xfrm>
        </p:spPr>
        <p:txBody>
          <a:bodyPr anchor="ctr">
            <a:normAutofit/>
          </a:bodyPr>
          <a:lstStyle/>
          <a:p>
            <a:r>
              <a:rPr lang="en-GB" sz="4400">
                <a:gradFill flip="none" rotWithShape="1">
                  <a:gsLst>
                    <a:gs pos="0">
                      <a:schemeClr val="accent5">
                        <a:alpha val="70000"/>
                      </a:schemeClr>
                    </a:gs>
                    <a:gs pos="100000">
                      <a:schemeClr val="accent1">
                        <a:alpha val="70000"/>
                      </a:schemeClr>
                    </a:gs>
                  </a:gsLst>
                  <a:lin ang="0" scaled="1"/>
                  <a:tileRect/>
                </a:gradFill>
              </a:rPr>
              <a:t>Main Findings (so far)</a:t>
            </a:r>
          </a:p>
        </p:txBody>
      </p:sp>
      <p:graphicFrame>
        <p:nvGraphicFramePr>
          <p:cNvPr id="5" name="Content Placeholder 2">
            <a:extLst>
              <a:ext uri="{FF2B5EF4-FFF2-40B4-BE49-F238E27FC236}">
                <a16:creationId xmlns:a16="http://schemas.microsoft.com/office/drawing/2014/main" id="{925A85D4-0592-3A41-0F20-D660E8C859A2}"/>
              </a:ext>
            </a:extLst>
          </p:cNvPr>
          <p:cNvGraphicFramePr>
            <a:graphicFrameLocks noGrp="1"/>
          </p:cNvGraphicFramePr>
          <p:nvPr>
            <p:ph idx="1"/>
            <p:extLst>
              <p:ext uri="{D42A27DB-BD31-4B8C-83A1-F6EECF244321}">
                <p14:modId xmlns:p14="http://schemas.microsoft.com/office/powerpoint/2010/main" val="1934584995"/>
              </p:ext>
            </p:extLst>
          </p:nvPr>
        </p:nvGraphicFramePr>
        <p:xfrm>
          <a:off x="4293704" y="609600"/>
          <a:ext cx="7060095" cy="556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3263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Frame 39">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id="{C3E06833-B59C-442F-9A6A-F8F55936D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554"/>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ame 43">
            <a:extLst>
              <a:ext uri="{FF2B5EF4-FFF2-40B4-BE49-F238E27FC236}">
                <a16:creationId xmlns:a16="http://schemas.microsoft.com/office/drawing/2014/main" id="{FA2016CF-2F24-4AE4-8A87-D9B6A3DE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526350-50C3-8813-D60B-11F8596DAA5C}"/>
              </a:ext>
            </a:extLst>
          </p:cNvPr>
          <p:cNvSpPr>
            <a:spLocks noGrp="1"/>
          </p:cNvSpPr>
          <p:nvPr>
            <p:ph type="title"/>
          </p:nvPr>
        </p:nvSpPr>
        <p:spPr>
          <a:xfrm>
            <a:off x="838200" y="880844"/>
            <a:ext cx="4287253" cy="2629119"/>
          </a:xfrm>
        </p:spPr>
        <p:txBody>
          <a:bodyPr vert="horz" lIns="91440" tIns="45720" rIns="91440" bIns="45720" rtlCol="0" anchor="b">
            <a:normAutofit/>
          </a:bodyPr>
          <a:lstStyle/>
          <a:p>
            <a:r>
              <a:rPr lang="en-US" sz="4600">
                <a:gradFill flip="none" rotWithShape="1">
                  <a:gsLst>
                    <a:gs pos="0">
                      <a:schemeClr val="accent5">
                        <a:alpha val="70000"/>
                      </a:schemeClr>
                    </a:gs>
                    <a:gs pos="100000">
                      <a:schemeClr val="accent1">
                        <a:alpha val="70000"/>
                      </a:schemeClr>
                    </a:gs>
                  </a:gsLst>
                  <a:lin ang="0" scaled="1"/>
                  <a:tileRect/>
                </a:gradFill>
              </a:rPr>
              <a:t>Art Based</a:t>
            </a:r>
            <a:br>
              <a:rPr lang="en-US" sz="4600">
                <a:gradFill flip="none" rotWithShape="1">
                  <a:gsLst>
                    <a:gs pos="0">
                      <a:schemeClr val="accent5">
                        <a:alpha val="70000"/>
                      </a:schemeClr>
                    </a:gs>
                    <a:gs pos="100000">
                      <a:schemeClr val="accent1">
                        <a:alpha val="70000"/>
                      </a:schemeClr>
                    </a:gs>
                  </a:gsLst>
                  <a:lin ang="0" scaled="1"/>
                  <a:tileRect/>
                </a:gradFill>
              </a:rPr>
            </a:br>
            <a:r>
              <a:rPr lang="en-US" sz="4600">
                <a:gradFill flip="none" rotWithShape="1">
                  <a:gsLst>
                    <a:gs pos="0">
                      <a:schemeClr val="accent5">
                        <a:alpha val="70000"/>
                      </a:schemeClr>
                    </a:gs>
                    <a:gs pos="100000">
                      <a:schemeClr val="accent1">
                        <a:alpha val="70000"/>
                      </a:schemeClr>
                    </a:gs>
                  </a:gsLst>
                  <a:lin ang="0" scaled="1"/>
                  <a:tileRect/>
                </a:gradFill>
              </a:rPr>
              <a:t> Method </a:t>
            </a:r>
            <a:br>
              <a:rPr lang="en-US" sz="4600">
                <a:gradFill flip="none" rotWithShape="1">
                  <a:gsLst>
                    <a:gs pos="0">
                      <a:schemeClr val="accent5">
                        <a:alpha val="70000"/>
                      </a:schemeClr>
                    </a:gs>
                    <a:gs pos="100000">
                      <a:schemeClr val="accent1">
                        <a:alpha val="70000"/>
                      </a:schemeClr>
                    </a:gs>
                  </a:gsLst>
                  <a:lin ang="0" scaled="1"/>
                  <a:tileRect/>
                </a:gradFill>
              </a:rPr>
            </a:br>
            <a:r>
              <a:rPr lang="en-US" sz="4600">
                <a:gradFill flip="none" rotWithShape="1">
                  <a:gsLst>
                    <a:gs pos="0">
                      <a:schemeClr val="accent5">
                        <a:alpha val="70000"/>
                      </a:schemeClr>
                    </a:gs>
                    <a:gs pos="100000">
                      <a:schemeClr val="accent1">
                        <a:alpha val="70000"/>
                      </a:schemeClr>
                    </a:gs>
                  </a:gsLst>
                  <a:lin ang="0" scaled="1"/>
                  <a:tileRect/>
                </a:gradFill>
              </a:rPr>
              <a:t>Results</a:t>
            </a:r>
            <a:br>
              <a:rPr lang="en-US" sz="4600">
                <a:gradFill flip="none" rotWithShape="1">
                  <a:gsLst>
                    <a:gs pos="0">
                      <a:schemeClr val="accent5">
                        <a:alpha val="70000"/>
                      </a:schemeClr>
                    </a:gs>
                    <a:gs pos="100000">
                      <a:schemeClr val="accent1">
                        <a:alpha val="70000"/>
                      </a:schemeClr>
                    </a:gs>
                  </a:gsLst>
                  <a:lin ang="0" scaled="1"/>
                  <a:tileRect/>
                </a:gradFill>
              </a:rPr>
            </a:br>
            <a:endParaRPr lang="en-US" sz="4600">
              <a:gradFill flip="none" rotWithShape="1">
                <a:gsLst>
                  <a:gs pos="0">
                    <a:schemeClr val="accent5">
                      <a:alpha val="70000"/>
                    </a:schemeClr>
                  </a:gs>
                  <a:gs pos="100000">
                    <a:schemeClr val="accent1">
                      <a:alpha val="70000"/>
                    </a:schemeClr>
                  </a:gs>
                </a:gsLst>
                <a:lin ang="0" scaled="1"/>
                <a:tileRect/>
              </a:gradFill>
            </a:endParaRPr>
          </a:p>
        </p:txBody>
      </p:sp>
      <p:pic>
        <p:nvPicPr>
          <p:cNvPr id="9" name="Content Placeholder 8" descr="A white poster with drawings on it&#10;&#10;Description automatically generated">
            <a:extLst>
              <a:ext uri="{FF2B5EF4-FFF2-40B4-BE49-F238E27FC236}">
                <a16:creationId xmlns:a16="http://schemas.microsoft.com/office/drawing/2014/main" id="{51238C37-DF79-6426-2DB9-E725A5DD856A}"/>
              </a:ext>
            </a:extLst>
          </p:cNvPr>
          <p:cNvPicPr>
            <a:picLocks noGrp="1" noChangeAspect="1"/>
          </p:cNvPicPr>
          <p:nvPr>
            <p:ph idx="1"/>
          </p:nvPr>
        </p:nvPicPr>
        <p:blipFill>
          <a:blip r:embed="rId2">
            <a:alphaModFix amt="90000"/>
            <a:extLst>
              <a:ext uri="{28A0092B-C50C-407E-A947-70E740481C1C}">
                <a14:useLocalDpi xmlns:a14="http://schemas.microsoft.com/office/drawing/2010/main" val="0"/>
              </a:ext>
            </a:extLst>
          </a:blip>
          <a:srcRect l="9025" t="5399" r="7437" b="4180"/>
          <a:stretch/>
        </p:blipFill>
        <p:spPr>
          <a:xfrm rot="5400000">
            <a:off x="4911700" y="-537560"/>
            <a:ext cx="5401613" cy="7795514"/>
          </a:xfrm>
          <a:prstGeom prst="rect">
            <a:avLst/>
          </a:prstGeom>
        </p:spPr>
      </p:pic>
      <p:sp>
        <p:nvSpPr>
          <p:cNvPr id="11" name="Rectangle 10">
            <a:extLst>
              <a:ext uri="{FF2B5EF4-FFF2-40B4-BE49-F238E27FC236}">
                <a16:creationId xmlns:a16="http://schemas.microsoft.com/office/drawing/2014/main" id="{ED577AA4-7AAD-61BD-0803-2D28C07BDCF7}"/>
              </a:ext>
            </a:extLst>
          </p:cNvPr>
          <p:cNvSpPr/>
          <p:nvPr/>
        </p:nvSpPr>
        <p:spPr>
          <a:xfrm>
            <a:off x="6031722" y="1412501"/>
            <a:ext cx="154765" cy="487737"/>
          </a:xfrm>
          <a:prstGeom prst="rect">
            <a:avLst/>
          </a:prstGeom>
          <a:solidFill>
            <a:schemeClr val="bg1">
              <a:lumMod val="6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8D7AC39-21CA-60B8-3208-5D6D6C61CB24}"/>
              </a:ext>
            </a:extLst>
          </p:cNvPr>
          <p:cNvSpPr/>
          <p:nvPr/>
        </p:nvSpPr>
        <p:spPr>
          <a:xfrm>
            <a:off x="7872413" y="1987222"/>
            <a:ext cx="585787" cy="328613"/>
          </a:xfrm>
          <a:prstGeom prst="rect">
            <a:avLst/>
          </a:prstGeom>
          <a:solidFill>
            <a:schemeClr val="bg1">
              <a:lumMod val="6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993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CA5A-0B4C-730F-04CC-8FB4FDC89542}"/>
              </a:ext>
            </a:extLst>
          </p:cNvPr>
          <p:cNvSpPr>
            <a:spLocks noGrp="1"/>
          </p:cNvSpPr>
          <p:nvPr>
            <p:ph type="title"/>
          </p:nvPr>
        </p:nvSpPr>
        <p:spPr/>
        <p:txBody>
          <a:bodyPr>
            <a:normAutofit fontScale="90000"/>
          </a:bodyPr>
          <a:lstStyle/>
          <a:p>
            <a:pPr algn="ctr"/>
            <a:r>
              <a:rPr lang="en-GB" dirty="0"/>
              <a:t>How Do We Reduce Loneliness Among Young Mothers in the First 1001 Days?</a:t>
            </a:r>
          </a:p>
        </p:txBody>
      </p:sp>
      <p:sp>
        <p:nvSpPr>
          <p:cNvPr id="3" name="Content Placeholder 2">
            <a:extLst>
              <a:ext uri="{FF2B5EF4-FFF2-40B4-BE49-F238E27FC236}">
                <a16:creationId xmlns:a16="http://schemas.microsoft.com/office/drawing/2014/main" id="{DDBD9FAD-8BDD-67C8-3FD1-4A6C134C3A5E}"/>
              </a:ext>
            </a:extLst>
          </p:cNvPr>
          <p:cNvSpPr>
            <a:spLocks noGrp="1"/>
          </p:cNvSpPr>
          <p:nvPr>
            <p:ph idx="1"/>
          </p:nvPr>
        </p:nvSpPr>
        <p:spPr/>
        <p:txBody>
          <a:bodyPr>
            <a:normAutofit fontScale="92500"/>
          </a:bodyPr>
          <a:lstStyle/>
          <a:p>
            <a:pPr>
              <a:buClrTx/>
              <a:buFont typeface="Arial" panose="020B0604020202020204" pitchFamily="34" charset="0"/>
              <a:buChar char="•"/>
            </a:pPr>
            <a:r>
              <a:rPr lang="en-GB" dirty="0"/>
              <a:t>Bring young women together – by helping to foster friendships with other young mothers in non-judgemental and therapeutic spaces</a:t>
            </a:r>
          </a:p>
          <a:p>
            <a:pPr>
              <a:buClrTx/>
              <a:buFont typeface="Arial" panose="020B0604020202020204" pitchFamily="34" charset="0"/>
              <a:buChar char="•"/>
            </a:pPr>
            <a:r>
              <a:rPr lang="en-GB" dirty="0"/>
              <a:t>Promote loneliness as a key issue to charities, organisations and professionals that work with young mothers</a:t>
            </a:r>
          </a:p>
          <a:p>
            <a:pPr>
              <a:buClrTx/>
              <a:buFont typeface="Arial" panose="020B0604020202020204" pitchFamily="34" charset="0"/>
              <a:buChar char="•"/>
            </a:pPr>
            <a:r>
              <a:rPr lang="en-GB" dirty="0"/>
              <a:t>Tackle the issues early on to help de-stigmatise loneliness and young parenthood – in pregnancy or even before. </a:t>
            </a:r>
            <a:r>
              <a:rPr lang="en-GB" dirty="0" err="1"/>
              <a:t>Eg</a:t>
            </a:r>
            <a:r>
              <a:rPr lang="en-GB" dirty="0"/>
              <a:t> during sex education in school or via social media promotions</a:t>
            </a:r>
          </a:p>
        </p:txBody>
      </p:sp>
    </p:spTree>
    <p:extLst>
      <p:ext uri="{BB962C8B-B14F-4D97-AF65-F5344CB8AC3E}">
        <p14:creationId xmlns:p14="http://schemas.microsoft.com/office/powerpoint/2010/main" val="910588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B867-6713-44EA-9DA1-D7C2F12F6260}"/>
              </a:ext>
            </a:extLst>
          </p:cNvPr>
          <p:cNvSpPr>
            <a:spLocks noGrp="1"/>
          </p:cNvSpPr>
          <p:nvPr>
            <p:ph type="title"/>
          </p:nvPr>
        </p:nvSpPr>
        <p:spPr>
          <a:xfrm>
            <a:off x="609601" y="1032271"/>
            <a:ext cx="4011084" cy="1162050"/>
          </a:xfrm>
        </p:spPr>
        <p:txBody>
          <a:bodyPr anchor="b">
            <a:normAutofit/>
          </a:bodyPr>
          <a:lstStyle/>
          <a:p>
            <a:r>
              <a:rPr lang="en-US" dirty="0"/>
              <a:t>Maternal Mental Health and Child Wellbeing of Black African Immigrant Mothers in the UK</a:t>
            </a:r>
            <a:endParaRPr lang="en-GB" dirty="0"/>
          </a:p>
        </p:txBody>
      </p:sp>
      <p:pic>
        <p:nvPicPr>
          <p:cNvPr id="4" name="Picture 2" descr="WHAT MY MOTHER KNOWS - KREATIVE DIADEM">
            <a:extLst>
              <a:ext uri="{FF2B5EF4-FFF2-40B4-BE49-F238E27FC236}">
                <a16:creationId xmlns:a16="http://schemas.microsoft.com/office/drawing/2014/main" id="{E02ADD8E-0388-4A64-871A-2870CC86D9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23" r="1" b="12917"/>
          <a:stretch/>
        </p:blipFill>
        <p:spPr bwMode="auto">
          <a:xfrm>
            <a:off x="6044618" y="1052737"/>
            <a:ext cx="4259896" cy="4536504"/>
          </a:xfrm>
          <a:prstGeom prst="rect">
            <a:avLst/>
          </a:prstGeom>
          <a:noFill/>
        </p:spPr>
      </p:pic>
      <p:sp>
        <p:nvSpPr>
          <p:cNvPr id="3" name="Subtitle 2">
            <a:extLst>
              <a:ext uri="{FF2B5EF4-FFF2-40B4-BE49-F238E27FC236}">
                <a16:creationId xmlns:a16="http://schemas.microsoft.com/office/drawing/2014/main" id="{164FB8B1-88F3-45FD-A488-D6CD20A3651E}"/>
              </a:ext>
            </a:extLst>
          </p:cNvPr>
          <p:cNvSpPr>
            <a:spLocks noGrp="1"/>
          </p:cNvSpPr>
          <p:nvPr>
            <p:ph type="body" sz="half" idx="2"/>
          </p:nvPr>
        </p:nvSpPr>
        <p:spPr>
          <a:xfrm>
            <a:off x="609601" y="2194321"/>
            <a:ext cx="4011084" cy="3394919"/>
          </a:xfrm>
        </p:spPr>
        <p:txBody>
          <a:bodyPr>
            <a:normAutofit/>
          </a:bodyPr>
          <a:lstStyle/>
          <a:p>
            <a:r>
              <a:rPr lang="en-US" dirty="0"/>
              <a:t>Funmilayo Dolapo Fabiyi</a:t>
            </a:r>
          </a:p>
          <a:p>
            <a:r>
              <a:rPr lang="en-US" dirty="0"/>
              <a:t>Researcher</a:t>
            </a:r>
          </a:p>
          <a:p>
            <a:endParaRPr lang="en-US" dirty="0"/>
          </a:p>
          <a:p>
            <a:r>
              <a:rPr lang="en-US" dirty="0"/>
              <a:t>Dr Zoe Darwin, Dr </a:t>
            </a:r>
            <a:r>
              <a:rPr lang="en-US" dirty="0" err="1"/>
              <a:t>Rajeeb</a:t>
            </a:r>
            <a:r>
              <a:rPr lang="en-US" dirty="0"/>
              <a:t> Sah, Dr Amanda Firth.</a:t>
            </a:r>
          </a:p>
          <a:p>
            <a:r>
              <a:rPr lang="en-US" dirty="0"/>
              <a:t>Supervisors</a:t>
            </a:r>
          </a:p>
          <a:p>
            <a:endParaRPr lang="en-US" dirty="0"/>
          </a:p>
          <a:p>
            <a:r>
              <a:rPr lang="en-GB" b="1" i="0" dirty="0">
                <a:effectLst/>
              </a:rPr>
              <a:t>Tackling Parental </a:t>
            </a:r>
            <a:r>
              <a:rPr lang="en-GB" b="1" dirty="0"/>
              <a:t>L</a:t>
            </a:r>
            <a:r>
              <a:rPr lang="en-GB" b="1" i="0" dirty="0">
                <a:effectLst/>
              </a:rPr>
              <a:t>oneliness in the First 1001 Days: Online Conference</a:t>
            </a:r>
            <a:endParaRPr lang="en-US" dirty="0"/>
          </a:p>
          <a:p>
            <a:r>
              <a:rPr lang="en-US" dirty="0"/>
              <a:t>18</a:t>
            </a:r>
            <a:r>
              <a:rPr lang="en-US" baseline="30000" dirty="0"/>
              <a:t>th</a:t>
            </a:r>
            <a:r>
              <a:rPr lang="en-US" dirty="0"/>
              <a:t> September 2024</a:t>
            </a:r>
          </a:p>
          <a:p>
            <a:endParaRPr lang="en-US" dirty="0"/>
          </a:p>
          <a:p>
            <a:endParaRPr lang="en-US" dirty="0"/>
          </a:p>
        </p:txBody>
      </p:sp>
    </p:spTree>
    <p:extLst>
      <p:ext uri="{BB962C8B-B14F-4D97-AF65-F5344CB8AC3E}">
        <p14:creationId xmlns:p14="http://schemas.microsoft.com/office/powerpoint/2010/main" val="1068698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71E4E-129E-4F2F-A640-58C55F48B8B6}"/>
              </a:ext>
            </a:extLst>
          </p:cNvPr>
          <p:cNvSpPr>
            <a:spLocks noGrp="1"/>
          </p:cNvSpPr>
          <p:nvPr>
            <p:ph type="title"/>
          </p:nvPr>
        </p:nvSpPr>
        <p:spPr/>
        <p:txBody>
          <a:bodyPr/>
          <a:lstStyle/>
          <a:p>
            <a:r>
              <a:rPr lang="en-US" dirty="0"/>
              <a:t>Introduction</a:t>
            </a:r>
            <a:endParaRPr lang="en-GB" dirty="0"/>
          </a:p>
        </p:txBody>
      </p:sp>
      <p:pic>
        <p:nvPicPr>
          <p:cNvPr id="5" name="Content Placeholder 4">
            <a:extLst>
              <a:ext uri="{FF2B5EF4-FFF2-40B4-BE49-F238E27FC236}">
                <a16:creationId xmlns:a16="http://schemas.microsoft.com/office/drawing/2014/main" id="{4C056B12-E7CA-4E68-A22D-EC0DACFC1750}"/>
              </a:ext>
            </a:extLst>
          </p:cNvPr>
          <p:cNvPicPr>
            <a:picLocks noGrp="1" noChangeAspect="1"/>
          </p:cNvPicPr>
          <p:nvPr>
            <p:ph idx="1"/>
          </p:nvPr>
        </p:nvPicPr>
        <p:blipFill>
          <a:blip r:embed="rId2"/>
          <a:stretch>
            <a:fillRect/>
          </a:stretch>
        </p:blipFill>
        <p:spPr>
          <a:xfrm>
            <a:off x="0" y="846842"/>
            <a:ext cx="12039600" cy="6011158"/>
          </a:xfrm>
        </p:spPr>
      </p:pic>
      <p:sp>
        <p:nvSpPr>
          <p:cNvPr id="6" name="TextBox 5">
            <a:extLst>
              <a:ext uri="{FF2B5EF4-FFF2-40B4-BE49-F238E27FC236}">
                <a16:creationId xmlns:a16="http://schemas.microsoft.com/office/drawing/2014/main" id="{19166467-3EE3-4593-B62A-40CB7E7824C3}"/>
              </a:ext>
            </a:extLst>
          </p:cNvPr>
          <p:cNvSpPr txBox="1"/>
          <p:nvPr/>
        </p:nvSpPr>
        <p:spPr>
          <a:xfrm>
            <a:off x="304800" y="5562600"/>
            <a:ext cx="4114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BAIM=Black African Immigrant Mothers</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994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4A1D-2BED-4F9A-B1A5-465B547E0C80}"/>
              </a:ext>
            </a:extLst>
          </p:cNvPr>
          <p:cNvSpPr>
            <a:spLocks noGrp="1"/>
          </p:cNvSpPr>
          <p:nvPr>
            <p:ph type="title"/>
          </p:nvPr>
        </p:nvSpPr>
        <p:spPr>
          <a:xfrm>
            <a:off x="609600" y="130622"/>
            <a:ext cx="8462731" cy="634082"/>
          </a:xfrm>
        </p:spPr>
        <p:txBody>
          <a:bodyPr anchor="ctr">
            <a:normAutofit/>
          </a:bodyPr>
          <a:lstStyle/>
          <a:p>
            <a:pPr>
              <a:lnSpc>
                <a:spcPct val="90000"/>
              </a:lnSpc>
            </a:pPr>
            <a:r>
              <a:rPr lang="en-US"/>
              <a:t>Systematic Review</a:t>
            </a:r>
            <a:endParaRPr lang="en-GB"/>
          </a:p>
        </p:txBody>
      </p:sp>
      <p:sp>
        <p:nvSpPr>
          <p:cNvPr id="3" name="Content Placeholder 2">
            <a:extLst>
              <a:ext uri="{FF2B5EF4-FFF2-40B4-BE49-F238E27FC236}">
                <a16:creationId xmlns:a16="http://schemas.microsoft.com/office/drawing/2014/main" id="{EC71E973-84BC-48DE-BBAF-A18E78DBE0AB}"/>
              </a:ext>
            </a:extLst>
          </p:cNvPr>
          <p:cNvSpPr>
            <a:spLocks noGrp="1"/>
          </p:cNvSpPr>
          <p:nvPr>
            <p:ph sz="half" idx="1"/>
          </p:nvPr>
        </p:nvSpPr>
        <p:spPr>
          <a:xfrm>
            <a:off x="609600" y="1052737"/>
            <a:ext cx="5384800" cy="4525963"/>
          </a:xfrm>
        </p:spPr>
        <p:txBody>
          <a:bodyPr>
            <a:normAutofit/>
          </a:bodyPr>
          <a:lstStyle/>
          <a:p>
            <a:pPr marL="0" indent="0">
              <a:buNone/>
            </a:pPr>
            <a:r>
              <a:rPr lang="en-GB" dirty="0">
                <a:effectLst/>
              </a:rPr>
              <a:t>A systematic review </a:t>
            </a:r>
            <a:r>
              <a:rPr lang="en-GB" dirty="0"/>
              <a:t>was</a:t>
            </a:r>
            <a:r>
              <a:rPr lang="en-GB" dirty="0">
                <a:effectLst/>
              </a:rPr>
              <a:t> </a:t>
            </a:r>
            <a:r>
              <a:rPr lang="en-GB" dirty="0"/>
              <a:t>conducted</a:t>
            </a:r>
            <a:r>
              <a:rPr lang="en-GB" dirty="0">
                <a:effectLst/>
              </a:rPr>
              <a:t> on “</a:t>
            </a:r>
            <a:r>
              <a:rPr lang="en-GB" b="1" dirty="0">
                <a:effectLst/>
              </a:rPr>
              <a:t>The Perinatal Mental Health Experiences of Black Immigrant Mothers in the UK</a:t>
            </a:r>
            <a:r>
              <a:rPr lang="en-GB" dirty="0">
                <a:effectLst/>
              </a:rPr>
              <a:t>” to identify studies and gaps in research informing the development of the proposed empirical research.</a:t>
            </a:r>
          </a:p>
          <a:p>
            <a:endParaRPr lang="en-GB" dirty="0"/>
          </a:p>
        </p:txBody>
      </p:sp>
      <p:graphicFrame>
        <p:nvGraphicFramePr>
          <p:cNvPr id="10" name="Content Placeholder 3">
            <a:extLst>
              <a:ext uri="{FF2B5EF4-FFF2-40B4-BE49-F238E27FC236}">
                <a16:creationId xmlns:a16="http://schemas.microsoft.com/office/drawing/2014/main" id="{E3F72F81-47CB-7F7E-6907-0FBE6454A51D}"/>
              </a:ext>
            </a:extLst>
          </p:cNvPr>
          <p:cNvGraphicFramePr>
            <a:graphicFrameLocks noGrp="1"/>
          </p:cNvGraphicFramePr>
          <p:nvPr>
            <p:ph sz="half" idx="2"/>
          </p:nvPr>
        </p:nvGraphicFramePr>
        <p:xfrm>
          <a:off x="6197600" y="1052737"/>
          <a:ext cx="5384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5236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3362D43-9414-0300-45C0-C6B8EEBFA5B0}"/>
              </a:ext>
            </a:extLst>
          </p:cNvPr>
          <p:cNvSpPr>
            <a:spLocks noGrp="1"/>
          </p:cNvSpPr>
          <p:nvPr>
            <p:ph type="title"/>
          </p:nvPr>
        </p:nvSpPr>
        <p:spPr>
          <a:xfrm>
            <a:off x="609600" y="0"/>
            <a:ext cx="8462731" cy="764704"/>
          </a:xfrm>
        </p:spPr>
        <p:txBody>
          <a:bodyPr anchor="ctr">
            <a:noAutofit/>
          </a:bodyPr>
          <a:lstStyle/>
          <a:p>
            <a:pPr>
              <a:lnSpc>
                <a:spcPct val="90000"/>
              </a:lnSpc>
            </a:pPr>
            <a:r>
              <a:rPr lang="en-US" sz="2800" dirty="0"/>
              <a:t>Summary of the Findings</a:t>
            </a:r>
          </a:p>
        </p:txBody>
      </p:sp>
      <p:sp>
        <p:nvSpPr>
          <p:cNvPr id="3" name="Content Placeholder 2">
            <a:extLst>
              <a:ext uri="{FF2B5EF4-FFF2-40B4-BE49-F238E27FC236}">
                <a16:creationId xmlns:a16="http://schemas.microsoft.com/office/drawing/2014/main" id="{2ED44FC2-FD37-4510-811E-C09CE5493FD8}"/>
              </a:ext>
            </a:extLst>
          </p:cNvPr>
          <p:cNvSpPr>
            <a:spLocks noGrp="1"/>
          </p:cNvSpPr>
          <p:nvPr>
            <p:ph sz="half" idx="1"/>
          </p:nvPr>
        </p:nvSpPr>
        <p:spPr>
          <a:xfrm>
            <a:off x="609600" y="1052737"/>
            <a:ext cx="4699819" cy="4525963"/>
          </a:xfrm>
        </p:spPr>
        <p:txBody>
          <a:bodyPr>
            <a:normAutofit/>
          </a:bodyPr>
          <a:lstStyle/>
          <a:p>
            <a:pPr marL="0" indent="0">
              <a:buNone/>
            </a:pPr>
            <a:endParaRPr lang="en-GB" dirty="0">
              <a:effectLst/>
            </a:endParaRPr>
          </a:p>
          <a:p>
            <a:endParaRPr lang="en-GB" dirty="0"/>
          </a:p>
        </p:txBody>
      </p:sp>
      <p:pic>
        <p:nvPicPr>
          <p:cNvPr id="4" name="Picture 3">
            <a:extLst>
              <a:ext uri="{FF2B5EF4-FFF2-40B4-BE49-F238E27FC236}">
                <a16:creationId xmlns:a16="http://schemas.microsoft.com/office/drawing/2014/main" id="{7C804E0B-1CEE-41B4-9FD2-82AB88AAC558}"/>
              </a:ext>
            </a:extLst>
          </p:cNvPr>
          <p:cNvPicPr>
            <a:picLocks noChangeAspect="1"/>
          </p:cNvPicPr>
          <p:nvPr/>
        </p:nvPicPr>
        <p:blipFill>
          <a:blip r:embed="rId2"/>
          <a:stretch>
            <a:fillRect/>
          </a:stretch>
        </p:blipFill>
        <p:spPr>
          <a:xfrm>
            <a:off x="682921" y="1070155"/>
            <a:ext cx="9349353" cy="5580027"/>
          </a:xfrm>
          <a:prstGeom prst="rect">
            <a:avLst/>
          </a:prstGeom>
          <a:noFill/>
        </p:spPr>
      </p:pic>
    </p:spTree>
    <p:extLst>
      <p:ext uri="{BB962C8B-B14F-4D97-AF65-F5344CB8AC3E}">
        <p14:creationId xmlns:p14="http://schemas.microsoft.com/office/powerpoint/2010/main" val="1095683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C50C2-B4B9-4500-9010-BDE0862C0742}"/>
              </a:ext>
            </a:extLst>
          </p:cNvPr>
          <p:cNvSpPr>
            <a:spLocks noGrp="1"/>
          </p:cNvSpPr>
          <p:nvPr>
            <p:ph type="title"/>
          </p:nvPr>
        </p:nvSpPr>
        <p:spPr>
          <a:xfrm>
            <a:off x="682336" y="182576"/>
            <a:ext cx="8462731" cy="634082"/>
          </a:xfrm>
        </p:spPr>
        <p:txBody>
          <a:bodyPr anchor="ctr">
            <a:normAutofit/>
          </a:bodyPr>
          <a:lstStyle/>
          <a:p>
            <a:pPr>
              <a:lnSpc>
                <a:spcPct val="90000"/>
              </a:lnSpc>
            </a:pPr>
            <a:r>
              <a:rPr lang="en-US" dirty="0"/>
              <a:t>Perceived Causes of Loneliness</a:t>
            </a:r>
            <a:endParaRPr lang="en-GB" dirty="0"/>
          </a:p>
        </p:txBody>
      </p:sp>
      <p:graphicFrame>
        <p:nvGraphicFramePr>
          <p:cNvPr id="5" name="Content Placeholder 2">
            <a:extLst>
              <a:ext uri="{FF2B5EF4-FFF2-40B4-BE49-F238E27FC236}">
                <a16:creationId xmlns:a16="http://schemas.microsoft.com/office/drawing/2014/main" id="{AD93569C-3E38-F390-A5FA-0327DE72A17F}"/>
              </a:ext>
            </a:extLst>
          </p:cNvPr>
          <p:cNvGraphicFramePr>
            <a:graphicFrameLocks noGrp="1"/>
          </p:cNvGraphicFramePr>
          <p:nvPr>
            <p:ph idx="1"/>
          </p:nvPr>
        </p:nvGraphicFramePr>
        <p:xfrm>
          <a:off x="609600" y="1052737"/>
          <a:ext cx="10972800" cy="4536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7282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4F634-B24B-42C3-B267-E8FC0B4B7B2F}"/>
              </a:ext>
            </a:extLst>
          </p:cNvPr>
          <p:cNvSpPr>
            <a:spLocks noGrp="1"/>
          </p:cNvSpPr>
          <p:nvPr>
            <p:ph type="title"/>
          </p:nvPr>
        </p:nvSpPr>
        <p:spPr>
          <a:xfrm>
            <a:off x="609600" y="130622"/>
            <a:ext cx="8462731" cy="634082"/>
          </a:xfrm>
        </p:spPr>
        <p:txBody>
          <a:bodyPr anchor="ctr">
            <a:normAutofit/>
          </a:bodyPr>
          <a:lstStyle/>
          <a:p>
            <a:pPr>
              <a:lnSpc>
                <a:spcPct val="90000"/>
              </a:lnSpc>
            </a:pPr>
            <a:r>
              <a:rPr lang="en-US" dirty="0"/>
              <a:t>Recommendations</a:t>
            </a:r>
            <a:endParaRPr lang="en-GB" dirty="0"/>
          </a:p>
        </p:txBody>
      </p:sp>
      <p:graphicFrame>
        <p:nvGraphicFramePr>
          <p:cNvPr id="5" name="Content Placeholder 2">
            <a:extLst>
              <a:ext uri="{FF2B5EF4-FFF2-40B4-BE49-F238E27FC236}">
                <a16:creationId xmlns:a16="http://schemas.microsoft.com/office/drawing/2014/main" id="{C33515D1-16D4-4F56-0947-4A97D605D738}"/>
              </a:ext>
            </a:extLst>
          </p:cNvPr>
          <p:cNvGraphicFramePr>
            <a:graphicFrameLocks noGrp="1"/>
          </p:cNvGraphicFramePr>
          <p:nvPr>
            <p:ph idx="1"/>
          </p:nvPr>
        </p:nvGraphicFramePr>
        <p:xfrm>
          <a:off x="609600" y="1052737"/>
          <a:ext cx="10972800" cy="4536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4403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45957-7E6E-453A-B777-397151D4E2BB}"/>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960EF79C-FBEB-437F-8161-3ED40D4524AD}"/>
              </a:ext>
            </a:extLst>
          </p:cNvPr>
          <p:cNvPicPr>
            <a:picLocks noGrp="1" noChangeAspect="1"/>
          </p:cNvPicPr>
          <p:nvPr>
            <p:ph idx="1"/>
          </p:nvPr>
        </p:nvPicPr>
        <p:blipFill>
          <a:blip r:embed="rId2"/>
          <a:stretch>
            <a:fillRect/>
          </a:stretch>
        </p:blipFill>
        <p:spPr>
          <a:xfrm>
            <a:off x="2759096" y="0"/>
            <a:ext cx="5969268" cy="6858000"/>
          </a:xfrm>
        </p:spPr>
      </p:pic>
    </p:spTree>
    <p:extLst>
      <p:ext uri="{BB962C8B-B14F-4D97-AF65-F5344CB8AC3E}">
        <p14:creationId xmlns:p14="http://schemas.microsoft.com/office/powerpoint/2010/main" val="1529209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A8C1FB-F5F7-43D6-88B7-CEFE40A31500}"/>
              </a:ext>
            </a:extLst>
          </p:cNvPr>
          <p:cNvSpPr>
            <a:spLocks noGrp="1"/>
          </p:cNvSpPr>
          <p:nvPr>
            <p:ph type="title"/>
          </p:nvPr>
        </p:nvSpPr>
        <p:spPr>
          <a:xfrm>
            <a:off x="609600" y="130622"/>
            <a:ext cx="8462731" cy="634082"/>
          </a:xfrm>
        </p:spPr>
        <p:txBody>
          <a:bodyPr anchor="ctr">
            <a:normAutofit/>
          </a:bodyPr>
          <a:lstStyle/>
          <a:p>
            <a:pPr marL="0" indent="0">
              <a:lnSpc>
                <a:spcPct val="90000"/>
              </a:lnSpc>
              <a:buNone/>
            </a:pPr>
            <a:r>
              <a:rPr lang="en-US"/>
              <a:t>Thank You</a:t>
            </a:r>
            <a:endParaRPr lang="en-GB"/>
          </a:p>
        </p:txBody>
      </p:sp>
      <p:pic>
        <p:nvPicPr>
          <p:cNvPr id="7" name="Picture 2" descr="An insight into Breastfeeding as a Black woman in the UK | ABM">
            <a:extLst>
              <a:ext uri="{FF2B5EF4-FFF2-40B4-BE49-F238E27FC236}">
                <a16:creationId xmlns:a16="http://schemas.microsoft.com/office/drawing/2014/main" id="{D41FA3D9-52BA-457C-866D-62362DBDE5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31" b="19031"/>
          <a:stretch/>
        </p:blipFill>
        <p:spPr bwMode="auto">
          <a:xfrm>
            <a:off x="609600" y="1044028"/>
            <a:ext cx="10972800" cy="4536505"/>
          </a:xfrm>
          <a:prstGeom prst="rect">
            <a:avLst/>
          </a:prstGeom>
          <a:noFill/>
        </p:spPr>
      </p:pic>
      <p:sp>
        <p:nvSpPr>
          <p:cNvPr id="9" name="TextBox 8">
            <a:extLst>
              <a:ext uri="{FF2B5EF4-FFF2-40B4-BE49-F238E27FC236}">
                <a16:creationId xmlns:a16="http://schemas.microsoft.com/office/drawing/2014/main" id="{33D76A4B-7B7F-4F42-B51E-7BEA1358FAF7}"/>
              </a:ext>
            </a:extLst>
          </p:cNvPr>
          <p:cNvSpPr txBox="1"/>
          <p:nvPr/>
        </p:nvSpPr>
        <p:spPr>
          <a:xfrm>
            <a:off x="449217" y="5592081"/>
            <a:ext cx="6106160"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Blackhistorymonth.org.uk</a:t>
            </a:r>
          </a:p>
        </p:txBody>
      </p:sp>
    </p:spTree>
    <p:extLst>
      <p:ext uri="{BB962C8B-B14F-4D97-AF65-F5344CB8AC3E}">
        <p14:creationId xmlns:p14="http://schemas.microsoft.com/office/powerpoint/2010/main" val="248531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F47B827-2897-4082-81B1-F30AD5B0BD33}"/>
              </a:ext>
            </a:extLst>
          </p:cNvPr>
          <p:cNvSpPr>
            <a:spLocks noGrp="1"/>
          </p:cNvSpPr>
          <p:nvPr>
            <p:ph type="ctrTitle"/>
          </p:nvPr>
        </p:nvSpPr>
        <p:spPr>
          <a:xfrm>
            <a:off x="914400" y="1124745"/>
            <a:ext cx="10363200" cy="1470025"/>
          </a:xfrm>
        </p:spPr>
        <p:txBody>
          <a:bodyPr/>
          <a:lstStyle/>
          <a:p>
            <a:endParaRPr lang="en-US"/>
          </a:p>
        </p:txBody>
      </p:sp>
      <p:sp>
        <p:nvSpPr>
          <p:cNvPr id="3" name="Content Placeholder 2">
            <a:extLst>
              <a:ext uri="{FF2B5EF4-FFF2-40B4-BE49-F238E27FC236}">
                <a16:creationId xmlns:a16="http://schemas.microsoft.com/office/drawing/2014/main" id="{7EF70B0C-4537-4F14-A6B2-E1B2B9455EBE}"/>
              </a:ext>
            </a:extLst>
          </p:cNvPr>
          <p:cNvSpPr>
            <a:spLocks noGrp="1"/>
          </p:cNvSpPr>
          <p:nvPr>
            <p:ph type="subTitle" idx="1"/>
          </p:nvPr>
        </p:nvSpPr>
        <p:spPr>
          <a:xfrm>
            <a:off x="1828800" y="2828528"/>
            <a:ext cx="8534400" cy="1752600"/>
          </a:xfrm>
        </p:spPr>
        <p:txBody>
          <a:bodyPr>
            <a:normAutofit/>
          </a:bodyPr>
          <a:lstStyle/>
          <a:p>
            <a:r>
              <a:rPr lang="en-US" b="1" dirty="0"/>
              <a:t>Thank You</a:t>
            </a:r>
            <a:endParaRPr lang="en-GB" b="1" dirty="0"/>
          </a:p>
        </p:txBody>
      </p:sp>
    </p:spTree>
    <p:extLst>
      <p:ext uri="{BB962C8B-B14F-4D97-AF65-F5344CB8AC3E}">
        <p14:creationId xmlns:p14="http://schemas.microsoft.com/office/powerpoint/2010/main" val="500645580"/>
      </p:ext>
    </p:extLst>
  </p:cSld>
  <p:clrMapOvr>
    <a:masterClrMapping/>
  </p:clrMapOvr>
</p:sld>
</file>

<file path=ppt/theme/theme1.xml><?xml version="1.0" encoding="utf-8"?>
<a:theme xmlns:a="http://schemas.openxmlformats.org/drawingml/2006/main" name="LuminousVTI">
  <a:themeElements>
    <a:clrScheme name="AnalogousFromLightSeedRightStep">
      <a:dk1>
        <a:srgbClr val="000000"/>
      </a:dk1>
      <a:lt1>
        <a:srgbClr val="FFFFFF"/>
      </a:lt1>
      <a:dk2>
        <a:srgbClr val="31351E"/>
      </a:dk2>
      <a:lt2>
        <a:srgbClr val="E2E4E8"/>
      </a:lt2>
      <a:accent1>
        <a:srgbClr val="BD9D45"/>
      </a:accent1>
      <a:accent2>
        <a:srgbClr val="99A841"/>
      </a:accent2>
      <a:accent3>
        <a:srgbClr val="7BB052"/>
      </a:accent3>
      <a:accent4>
        <a:srgbClr val="42B840"/>
      </a:accent4>
      <a:accent5>
        <a:srgbClr val="44B671"/>
      </a:accent5>
      <a:accent6>
        <a:srgbClr val="44B19D"/>
      </a:accent6>
      <a:hlink>
        <a:srgbClr val="697CAE"/>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University theme">
  <a:themeElements>
    <a:clrScheme name="Pink">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niversity theme" id="{A9006DC9-2337-4125-8BCE-C5752A4B8BB9}" vid="{6D61B7F6-815C-41C5-801D-885474474F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1577</Words>
  <Application>Microsoft Office PowerPoint</Application>
  <PresentationFormat>Widescreen</PresentationFormat>
  <Paragraphs>130</Paragraphs>
  <Slides>24</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24</vt:i4>
      </vt:variant>
    </vt:vector>
  </HeadingPairs>
  <TitlesOfParts>
    <vt:vector size="37" baseType="lpstr">
      <vt:lpstr>Arial</vt:lpstr>
      <vt:lpstr>Avenir Next LT Pro</vt:lpstr>
      <vt:lpstr>Baskerville Display PT</vt:lpstr>
      <vt:lpstr>Baskerville Display PT Bold</vt:lpstr>
      <vt:lpstr>Calibri</vt:lpstr>
      <vt:lpstr>Inter</vt:lpstr>
      <vt:lpstr>Inter Bold</vt:lpstr>
      <vt:lpstr>Inter Italics</vt:lpstr>
      <vt:lpstr>Sabon Next LT</vt:lpstr>
      <vt:lpstr>Wingdings</vt:lpstr>
      <vt:lpstr>LuminousVTI</vt:lpstr>
      <vt:lpstr>University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Loneliness among young mothers in a Northern City</vt:lpstr>
      <vt:lpstr>Main Aims</vt:lpstr>
      <vt:lpstr> Research Methods</vt:lpstr>
      <vt:lpstr>Main Findings (so far)</vt:lpstr>
      <vt:lpstr>Art Based  Method  Results </vt:lpstr>
      <vt:lpstr>How Do We Reduce Loneliness Among Young Mothers in the First 1001 Days?</vt:lpstr>
      <vt:lpstr>Maternal Mental Health and Child Wellbeing of Black African Immigrant Mothers in the UK</vt:lpstr>
      <vt:lpstr>Introduction</vt:lpstr>
      <vt:lpstr>Systematic Review</vt:lpstr>
      <vt:lpstr>Summary of the Findings</vt:lpstr>
      <vt:lpstr>Perceived Causes of Loneliness</vt:lpstr>
      <vt:lpstr>Recommendations</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Florence Gaughan</dc:creator>
  <cp:lastModifiedBy>Ruth Naughton-Doe</cp:lastModifiedBy>
  <cp:revision>13</cp:revision>
  <dcterms:created xsi:type="dcterms:W3CDTF">2024-09-17T08:34:22Z</dcterms:created>
  <dcterms:modified xsi:type="dcterms:W3CDTF">2024-09-18T07:44:59Z</dcterms:modified>
</cp:coreProperties>
</file>