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3701" r:id="rId2"/>
    <p:sldMasterId id="2147483731" r:id="rId3"/>
    <p:sldMasterId id="2147483742" r:id="rId4"/>
  </p:sldMasterIdLst>
  <p:notesMasterIdLst>
    <p:notesMasterId r:id="rId50"/>
  </p:notesMasterIdLst>
  <p:sldIdLst>
    <p:sldId id="256" r:id="rId5"/>
    <p:sldId id="350" r:id="rId6"/>
    <p:sldId id="304" r:id="rId7"/>
    <p:sldId id="264" r:id="rId8"/>
    <p:sldId id="305" r:id="rId9"/>
    <p:sldId id="333" r:id="rId10"/>
    <p:sldId id="272" r:id="rId11"/>
    <p:sldId id="273" r:id="rId12"/>
    <p:sldId id="274" r:id="rId13"/>
    <p:sldId id="296" r:id="rId14"/>
    <p:sldId id="340" r:id="rId15"/>
    <p:sldId id="341" r:id="rId16"/>
    <p:sldId id="297" r:id="rId17"/>
    <p:sldId id="298" r:id="rId18"/>
    <p:sldId id="346" r:id="rId19"/>
    <p:sldId id="299" r:id="rId20"/>
    <p:sldId id="306" r:id="rId21"/>
    <p:sldId id="308" r:id="rId22"/>
    <p:sldId id="279" r:id="rId23"/>
    <p:sldId id="336" r:id="rId24"/>
    <p:sldId id="281" r:id="rId25"/>
    <p:sldId id="334" r:id="rId26"/>
    <p:sldId id="282" r:id="rId27"/>
    <p:sldId id="295" r:id="rId28"/>
    <p:sldId id="292" r:id="rId29"/>
    <p:sldId id="1268" r:id="rId30"/>
    <p:sldId id="258" r:id="rId31"/>
    <p:sldId id="260" r:id="rId32"/>
    <p:sldId id="1269" r:id="rId33"/>
    <p:sldId id="269" r:id="rId34"/>
    <p:sldId id="271" r:id="rId35"/>
    <p:sldId id="1270" r:id="rId36"/>
    <p:sldId id="268" r:id="rId37"/>
    <p:sldId id="1271" r:id="rId38"/>
    <p:sldId id="261" r:id="rId39"/>
    <p:sldId id="263" r:id="rId40"/>
    <p:sldId id="257" r:id="rId41"/>
    <p:sldId id="366" r:id="rId42"/>
    <p:sldId id="343" r:id="rId43"/>
    <p:sldId id="338" r:id="rId44"/>
    <p:sldId id="365" r:id="rId45"/>
    <p:sldId id="367" r:id="rId46"/>
    <p:sldId id="1267" r:id="rId47"/>
    <p:sldId id="317" r:id="rId48"/>
    <p:sldId id="36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4BE4EB-5507-4EDB-B538-C0D90821F8A6}" v="1" dt="2024-09-18T07:47:47.350"/>
    <p1510:client id="{778E4610-4BD2-4A75-9F4C-462C890862A9}" v="1" dt="2024-09-17T18:25:21.1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30"/>
    <p:restoredTop sz="83565"/>
  </p:normalViewPr>
  <p:slideViewPr>
    <p:cSldViewPr snapToGrid="0" snapToObjects="1">
      <p:cViewPr varScale="1">
        <p:scale>
          <a:sx n="56" d="100"/>
          <a:sy n="56" d="100"/>
        </p:scale>
        <p:origin x="89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_rels/data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 Id="rId4" Type="http://schemas.openxmlformats.org/officeDocument/2006/relationships/image" Target="../media/image5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 Id="rId4"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606C90-7017-4F34-A319-2321DA646A2D}"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en-GB"/>
        </a:p>
      </dgm:t>
    </dgm:pt>
    <dgm:pt modelId="{AE8B15C6-9F78-448B-A714-57B4CC343F44}">
      <dgm:prSet phldrT="[Text]"/>
      <dgm:spPr/>
      <dgm:t>
        <a:bodyPr/>
        <a:lstStyle/>
        <a:p>
          <a:r>
            <a:rPr lang="en-US" dirty="0"/>
            <a:t>Positive impact on perinatal loneliness </a:t>
          </a:r>
          <a:endParaRPr lang="en-GB" dirty="0"/>
        </a:p>
      </dgm:t>
    </dgm:pt>
    <dgm:pt modelId="{7280946B-FDEF-478C-BB2E-B0A3F84979FE}" type="parTrans" cxnId="{A5FD3EE0-E34C-4358-8519-2696080D4732}">
      <dgm:prSet/>
      <dgm:spPr/>
      <dgm:t>
        <a:bodyPr/>
        <a:lstStyle/>
        <a:p>
          <a:endParaRPr lang="en-GB"/>
        </a:p>
      </dgm:t>
    </dgm:pt>
    <dgm:pt modelId="{4F4DB960-8695-49FA-A07F-02723625389B}" type="sibTrans" cxnId="{A5FD3EE0-E34C-4358-8519-2696080D4732}">
      <dgm:prSet/>
      <dgm:spPr/>
      <dgm:t>
        <a:bodyPr/>
        <a:lstStyle/>
        <a:p>
          <a:endParaRPr lang="en-GB"/>
        </a:p>
      </dgm:t>
    </dgm:pt>
    <dgm:pt modelId="{A0371A52-5FE6-4D13-BAD0-B2262FB4597A}">
      <dgm:prSet phldrT="[Text]" custT="1"/>
      <dgm:spPr/>
      <dgm:t>
        <a:bodyPr/>
        <a:lstStyle/>
        <a:p>
          <a:pPr algn="ctr"/>
          <a:r>
            <a:rPr lang="en-US" sz="1400" dirty="0"/>
            <a:t>Emphasis on the importance of community support.</a:t>
          </a:r>
        </a:p>
        <a:p>
          <a:pPr algn="ctr"/>
          <a:endParaRPr lang="en-GB" sz="1400" dirty="0"/>
        </a:p>
        <a:p>
          <a:pPr algn="ctr"/>
          <a:r>
            <a:rPr lang="en-GB" sz="1400" dirty="0">
              <a:solidFill>
                <a:schemeClr val="bg1"/>
              </a:solidFill>
            </a:rPr>
            <a:t>Positive impact of shared experiences.</a:t>
          </a:r>
        </a:p>
        <a:p>
          <a:pPr algn="ctr"/>
          <a:r>
            <a:rPr lang="en-GB" sz="1400" dirty="0"/>
            <a:t>Positive breastfeeding support experiences.</a:t>
          </a:r>
        </a:p>
        <a:p>
          <a:pPr algn="ctr"/>
          <a:r>
            <a:rPr lang="en-GB" sz="1400" dirty="0">
              <a:solidFill>
                <a:schemeClr val="bg1"/>
              </a:solidFill>
            </a:rPr>
            <a:t>Education and understanding.</a:t>
          </a:r>
        </a:p>
        <a:p>
          <a:pPr algn="ctr"/>
          <a:endParaRPr lang="en-GB" sz="1400" dirty="0"/>
        </a:p>
        <a:p>
          <a:pPr algn="ctr"/>
          <a:r>
            <a:rPr lang="en-GB" sz="1400" dirty="0"/>
            <a:t>Trauma informed and person led approaches. </a:t>
          </a:r>
        </a:p>
      </dgm:t>
    </dgm:pt>
    <dgm:pt modelId="{9F5E3230-1E00-4A94-B297-4C72DA14A317}" type="parTrans" cxnId="{4AC68023-087C-4567-B6AB-519733F4B260}">
      <dgm:prSet/>
      <dgm:spPr/>
      <dgm:t>
        <a:bodyPr/>
        <a:lstStyle/>
        <a:p>
          <a:endParaRPr lang="en-GB"/>
        </a:p>
      </dgm:t>
    </dgm:pt>
    <dgm:pt modelId="{A5DFF065-6AC6-4186-8708-807FE942A0E0}" type="sibTrans" cxnId="{4AC68023-087C-4567-B6AB-519733F4B260}">
      <dgm:prSet/>
      <dgm:spPr/>
      <dgm:t>
        <a:bodyPr/>
        <a:lstStyle/>
        <a:p>
          <a:endParaRPr lang="en-GB"/>
        </a:p>
      </dgm:t>
    </dgm:pt>
    <dgm:pt modelId="{3F6D3898-FE38-4EE5-AB28-C9899142D237}">
      <dgm:prSet phldrT="[Text]"/>
      <dgm:spPr/>
      <dgm:t>
        <a:bodyPr/>
        <a:lstStyle/>
        <a:p>
          <a:r>
            <a:rPr lang="en-US" dirty="0"/>
            <a:t>Negative impact on perinatal loneliness</a:t>
          </a:r>
          <a:endParaRPr lang="en-GB" dirty="0"/>
        </a:p>
      </dgm:t>
    </dgm:pt>
    <dgm:pt modelId="{7117AD5B-FDAB-424F-81DB-41818E4D126D}" type="parTrans" cxnId="{1D16AB87-B6BB-472F-97B1-EADD86CAEC9F}">
      <dgm:prSet/>
      <dgm:spPr/>
      <dgm:t>
        <a:bodyPr/>
        <a:lstStyle/>
        <a:p>
          <a:endParaRPr lang="en-GB"/>
        </a:p>
      </dgm:t>
    </dgm:pt>
    <dgm:pt modelId="{50516A13-620D-454D-94F2-4485AA3430F3}" type="sibTrans" cxnId="{1D16AB87-B6BB-472F-97B1-EADD86CAEC9F}">
      <dgm:prSet/>
      <dgm:spPr/>
      <dgm:t>
        <a:bodyPr/>
        <a:lstStyle/>
        <a:p>
          <a:endParaRPr lang="en-GB"/>
        </a:p>
      </dgm:t>
    </dgm:pt>
    <dgm:pt modelId="{98C55D91-DA7B-43EA-A761-50203B9B883B}">
      <dgm:prSet phldrT="[Text]" custT="1"/>
      <dgm:spPr/>
      <dgm:t>
        <a:bodyPr/>
        <a:lstStyle/>
        <a:p>
          <a:pPr algn="ctr">
            <a:buFont typeface="Arial" panose="020B0604020202020204" pitchFamily="34" charset="0"/>
            <a:buChar char="•"/>
          </a:pPr>
          <a:r>
            <a:rPr lang="en-US" sz="1400" dirty="0"/>
            <a:t>Lack of shared experiences </a:t>
          </a:r>
        </a:p>
        <a:p>
          <a:pPr algn="ctr">
            <a:buFont typeface="Arial" panose="020B0604020202020204" pitchFamily="34" charset="0"/>
            <a:buChar char="•"/>
          </a:pPr>
          <a:endParaRPr lang="en-US" sz="1400" baseline="0" dirty="0"/>
        </a:p>
        <a:p>
          <a:pPr algn="ctr">
            <a:buFont typeface="Arial" panose="020B0604020202020204" pitchFamily="34" charset="0"/>
            <a:buChar char="•"/>
          </a:pPr>
          <a:r>
            <a:rPr lang="en-GB" sz="1400" dirty="0">
              <a:solidFill>
                <a:schemeClr val="bg1"/>
              </a:solidFill>
            </a:rPr>
            <a:t>Drop off from support once baby is born.</a:t>
          </a:r>
        </a:p>
        <a:p>
          <a:pPr algn="ctr">
            <a:buFont typeface="Arial" panose="020B0604020202020204" pitchFamily="34" charset="0"/>
            <a:buChar char="•"/>
          </a:pPr>
          <a:r>
            <a:rPr lang="en-GB" sz="1400" dirty="0"/>
            <a:t>Lack of education around PMH</a:t>
          </a:r>
        </a:p>
        <a:p>
          <a:pPr algn="ctr">
            <a:buFont typeface="Arial" panose="020B0604020202020204" pitchFamily="34" charset="0"/>
            <a:buChar char="•"/>
          </a:pPr>
          <a:r>
            <a:rPr lang="en-GB" sz="1400" dirty="0">
              <a:solidFill>
                <a:schemeClr val="bg1"/>
              </a:solidFill>
            </a:rPr>
            <a:t>Lack of support networks</a:t>
          </a:r>
        </a:p>
        <a:p>
          <a:pPr algn="ctr">
            <a:buFont typeface="Arial" panose="020B0604020202020204" pitchFamily="34" charset="0"/>
            <a:buChar char="•"/>
          </a:pPr>
          <a:endParaRPr lang="en-GB" sz="1400" dirty="0"/>
        </a:p>
        <a:p>
          <a:pPr algn="ctr">
            <a:buFont typeface="Arial" panose="020B0604020202020204" pitchFamily="34" charset="0"/>
            <a:buChar char="•"/>
          </a:pPr>
          <a:r>
            <a:rPr lang="en-GB" sz="1400" dirty="0"/>
            <a:t>Not knowing what services/support is available. </a:t>
          </a:r>
        </a:p>
      </dgm:t>
    </dgm:pt>
    <dgm:pt modelId="{F8DED176-CF87-4F50-B8E4-4C647A8265E5}" type="parTrans" cxnId="{9F4D468F-B376-4AAE-9B20-C0E35E02F6E2}">
      <dgm:prSet/>
      <dgm:spPr/>
      <dgm:t>
        <a:bodyPr/>
        <a:lstStyle/>
        <a:p>
          <a:endParaRPr lang="en-GB"/>
        </a:p>
      </dgm:t>
    </dgm:pt>
    <dgm:pt modelId="{BA7A70EA-1FB3-4A2C-82A8-972753062788}" type="sibTrans" cxnId="{9F4D468F-B376-4AAE-9B20-C0E35E02F6E2}">
      <dgm:prSet/>
      <dgm:spPr/>
      <dgm:t>
        <a:bodyPr/>
        <a:lstStyle/>
        <a:p>
          <a:endParaRPr lang="en-GB"/>
        </a:p>
      </dgm:t>
    </dgm:pt>
    <dgm:pt modelId="{0D52AD82-5C11-4EA0-AB5E-341BDE7AA223}" type="pres">
      <dgm:prSet presAssocID="{BB606C90-7017-4F34-A319-2321DA646A2D}" presName="Name0" presStyleCnt="0">
        <dgm:presLayoutVars>
          <dgm:chMax val="2"/>
          <dgm:dir/>
          <dgm:animOne val="branch"/>
          <dgm:animLvl val="lvl"/>
          <dgm:resizeHandles val="exact"/>
        </dgm:presLayoutVars>
      </dgm:prSet>
      <dgm:spPr/>
    </dgm:pt>
    <dgm:pt modelId="{43B94A9A-C6AF-4087-99C4-6ACB4B7D9497}" type="pres">
      <dgm:prSet presAssocID="{BB606C90-7017-4F34-A319-2321DA646A2D}" presName="Background" presStyleLbl="node1" presStyleIdx="0" presStyleCnt="1"/>
      <dgm:spPr/>
    </dgm:pt>
    <dgm:pt modelId="{09B5EC56-3E71-4DAF-B24E-87789304166C}" type="pres">
      <dgm:prSet presAssocID="{BB606C90-7017-4F34-A319-2321DA646A2D}" presName="Divider" presStyleLbl="callout" presStyleIdx="0" presStyleCnt="1"/>
      <dgm:spPr/>
    </dgm:pt>
    <dgm:pt modelId="{1A49A5A1-C376-4E2D-8570-B3A1A6E76B5D}" type="pres">
      <dgm:prSet presAssocID="{BB606C90-7017-4F34-A319-2321DA646A2D}" presName="ChildText1" presStyleLbl="revTx" presStyleIdx="0" presStyleCnt="0">
        <dgm:presLayoutVars>
          <dgm:chMax val="0"/>
          <dgm:chPref val="0"/>
          <dgm:bulletEnabled val="1"/>
        </dgm:presLayoutVars>
      </dgm:prSet>
      <dgm:spPr/>
    </dgm:pt>
    <dgm:pt modelId="{908040F6-8392-4004-98FC-2A83D03800EB}" type="pres">
      <dgm:prSet presAssocID="{BB606C90-7017-4F34-A319-2321DA646A2D}" presName="ChildText2" presStyleLbl="revTx" presStyleIdx="0" presStyleCnt="0">
        <dgm:presLayoutVars>
          <dgm:chMax val="0"/>
          <dgm:chPref val="0"/>
          <dgm:bulletEnabled val="1"/>
        </dgm:presLayoutVars>
      </dgm:prSet>
      <dgm:spPr/>
    </dgm:pt>
    <dgm:pt modelId="{BF5EFB6A-B960-4C04-9392-D7C85C1E761F}" type="pres">
      <dgm:prSet presAssocID="{BB606C90-7017-4F34-A319-2321DA646A2D}" presName="ParentText1" presStyleLbl="revTx" presStyleIdx="0" presStyleCnt="0">
        <dgm:presLayoutVars>
          <dgm:chMax val="1"/>
          <dgm:chPref val="1"/>
        </dgm:presLayoutVars>
      </dgm:prSet>
      <dgm:spPr/>
    </dgm:pt>
    <dgm:pt modelId="{74274F4D-7133-4EE6-9AA0-948CC611ADA8}" type="pres">
      <dgm:prSet presAssocID="{BB606C90-7017-4F34-A319-2321DA646A2D}" presName="ParentShape1" presStyleLbl="alignImgPlace1" presStyleIdx="0" presStyleCnt="2">
        <dgm:presLayoutVars/>
      </dgm:prSet>
      <dgm:spPr/>
    </dgm:pt>
    <dgm:pt modelId="{7FF58A1B-B951-4351-A5F3-925B53ABE532}" type="pres">
      <dgm:prSet presAssocID="{BB606C90-7017-4F34-A319-2321DA646A2D}" presName="ParentText2" presStyleLbl="revTx" presStyleIdx="0" presStyleCnt="0">
        <dgm:presLayoutVars>
          <dgm:chMax val="1"/>
          <dgm:chPref val="1"/>
        </dgm:presLayoutVars>
      </dgm:prSet>
      <dgm:spPr/>
    </dgm:pt>
    <dgm:pt modelId="{DF7A9D4C-04F7-45B6-8575-3578E2325252}" type="pres">
      <dgm:prSet presAssocID="{BB606C90-7017-4F34-A319-2321DA646A2D}" presName="ParentShape2" presStyleLbl="alignImgPlace1" presStyleIdx="1" presStyleCnt="2">
        <dgm:presLayoutVars/>
      </dgm:prSet>
      <dgm:spPr/>
    </dgm:pt>
  </dgm:ptLst>
  <dgm:cxnLst>
    <dgm:cxn modelId="{4AC68023-087C-4567-B6AB-519733F4B260}" srcId="{AE8B15C6-9F78-448B-A714-57B4CC343F44}" destId="{A0371A52-5FE6-4D13-BAD0-B2262FB4597A}" srcOrd="0" destOrd="0" parTransId="{9F5E3230-1E00-4A94-B297-4C72DA14A317}" sibTransId="{A5DFF065-6AC6-4186-8708-807FE942A0E0}"/>
    <dgm:cxn modelId="{BD4BB435-7C70-47FD-9A72-BC2656E2837D}" type="presOf" srcId="{98C55D91-DA7B-43EA-A761-50203B9B883B}" destId="{908040F6-8392-4004-98FC-2A83D03800EB}" srcOrd="0" destOrd="0" presId="urn:microsoft.com/office/officeart/2009/3/layout/OpposingIdeas"/>
    <dgm:cxn modelId="{50C08B37-F1A6-4A7F-BBB2-62B54BFC92AC}" type="presOf" srcId="{A0371A52-5FE6-4D13-BAD0-B2262FB4597A}" destId="{1A49A5A1-C376-4E2D-8570-B3A1A6E76B5D}" srcOrd="0" destOrd="0" presId="urn:microsoft.com/office/officeart/2009/3/layout/OpposingIdeas"/>
    <dgm:cxn modelId="{7BC85F43-C8CA-4D18-8DB1-CAAC139B6DBD}" type="presOf" srcId="{3F6D3898-FE38-4EE5-AB28-C9899142D237}" destId="{7FF58A1B-B951-4351-A5F3-925B53ABE532}" srcOrd="0" destOrd="0" presId="urn:microsoft.com/office/officeart/2009/3/layout/OpposingIdeas"/>
    <dgm:cxn modelId="{8B385669-6A15-45EE-BEA7-A532DACD7615}" type="presOf" srcId="{3F6D3898-FE38-4EE5-AB28-C9899142D237}" destId="{DF7A9D4C-04F7-45B6-8575-3578E2325252}" srcOrd="1" destOrd="0" presId="urn:microsoft.com/office/officeart/2009/3/layout/OpposingIdeas"/>
    <dgm:cxn modelId="{1D16AB87-B6BB-472F-97B1-EADD86CAEC9F}" srcId="{BB606C90-7017-4F34-A319-2321DA646A2D}" destId="{3F6D3898-FE38-4EE5-AB28-C9899142D237}" srcOrd="1" destOrd="0" parTransId="{7117AD5B-FDAB-424F-81DB-41818E4D126D}" sibTransId="{50516A13-620D-454D-94F2-4485AA3430F3}"/>
    <dgm:cxn modelId="{9F4D468F-B376-4AAE-9B20-C0E35E02F6E2}" srcId="{3F6D3898-FE38-4EE5-AB28-C9899142D237}" destId="{98C55D91-DA7B-43EA-A761-50203B9B883B}" srcOrd="0" destOrd="0" parTransId="{F8DED176-CF87-4F50-B8E4-4C647A8265E5}" sibTransId="{BA7A70EA-1FB3-4A2C-82A8-972753062788}"/>
    <dgm:cxn modelId="{DFCA16A5-C063-42F8-BC90-30E762876C7F}" type="presOf" srcId="{BB606C90-7017-4F34-A319-2321DA646A2D}" destId="{0D52AD82-5C11-4EA0-AB5E-341BDE7AA223}" srcOrd="0" destOrd="0" presId="urn:microsoft.com/office/officeart/2009/3/layout/OpposingIdeas"/>
    <dgm:cxn modelId="{A5FD3EE0-E34C-4358-8519-2696080D4732}" srcId="{BB606C90-7017-4F34-A319-2321DA646A2D}" destId="{AE8B15C6-9F78-448B-A714-57B4CC343F44}" srcOrd="0" destOrd="0" parTransId="{7280946B-FDEF-478C-BB2E-B0A3F84979FE}" sibTransId="{4F4DB960-8695-49FA-A07F-02723625389B}"/>
    <dgm:cxn modelId="{30583BE2-FEF1-4EE1-9D32-956571F4CD7D}" type="presOf" srcId="{AE8B15C6-9F78-448B-A714-57B4CC343F44}" destId="{BF5EFB6A-B960-4C04-9392-D7C85C1E761F}" srcOrd="0" destOrd="0" presId="urn:microsoft.com/office/officeart/2009/3/layout/OpposingIdeas"/>
    <dgm:cxn modelId="{AD77E1FD-E1CF-4BCE-B0DD-FDC887422066}" type="presOf" srcId="{AE8B15C6-9F78-448B-A714-57B4CC343F44}" destId="{74274F4D-7133-4EE6-9AA0-948CC611ADA8}" srcOrd="1" destOrd="0" presId="urn:microsoft.com/office/officeart/2009/3/layout/OpposingIdeas"/>
    <dgm:cxn modelId="{95A20CD5-0147-4B42-B798-EC33A4533473}" type="presParOf" srcId="{0D52AD82-5C11-4EA0-AB5E-341BDE7AA223}" destId="{43B94A9A-C6AF-4087-99C4-6ACB4B7D9497}" srcOrd="0" destOrd="0" presId="urn:microsoft.com/office/officeart/2009/3/layout/OpposingIdeas"/>
    <dgm:cxn modelId="{272C9263-6E7C-4312-9371-39DACD7A85B2}" type="presParOf" srcId="{0D52AD82-5C11-4EA0-AB5E-341BDE7AA223}" destId="{09B5EC56-3E71-4DAF-B24E-87789304166C}" srcOrd="1" destOrd="0" presId="urn:microsoft.com/office/officeart/2009/3/layout/OpposingIdeas"/>
    <dgm:cxn modelId="{2003F38A-1633-496B-918A-EC03EC43EBCE}" type="presParOf" srcId="{0D52AD82-5C11-4EA0-AB5E-341BDE7AA223}" destId="{1A49A5A1-C376-4E2D-8570-B3A1A6E76B5D}" srcOrd="2" destOrd="0" presId="urn:microsoft.com/office/officeart/2009/3/layout/OpposingIdeas"/>
    <dgm:cxn modelId="{8DB68066-A733-4529-A5AA-491197CF061D}" type="presParOf" srcId="{0D52AD82-5C11-4EA0-AB5E-341BDE7AA223}" destId="{908040F6-8392-4004-98FC-2A83D03800EB}" srcOrd="3" destOrd="0" presId="urn:microsoft.com/office/officeart/2009/3/layout/OpposingIdeas"/>
    <dgm:cxn modelId="{4A605B0C-B59F-41B3-96F6-8DA5320458DC}" type="presParOf" srcId="{0D52AD82-5C11-4EA0-AB5E-341BDE7AA223}" destId="{BF5EFB6A-B960-4C04-9392-D7C85C1E761F}" srcOrd="4" destOrd="0" presId="urn:microsoft.com/office/officeart/2009/3/layout/OpposingIdeas"/>
    <dgm:cxn modelId="{422B4E7D-EF62-4090-A628-14273F552260}" type="presParOf" srcId="{0D52AD82-5C11-4EA0-AB5E-341BDE7AA223}" destId="{74274F4D-7133-4EE6-9AA0-948CC611ADA8}" srcOrd="5" destOrd="0" presId="urn:microsoft.com/office/officeart/2009/3/layout/OpposingIdeas"/>
    <dgm:cxn modelId="{0691C0E9-15A1-47F9-AFAC-1AFD895A99B9}" type="presParOf" srcId="{0D52AD82-5C11-4EA0-AB5E-341BDE7AA223}" destId="{7FF58A1B-B951-4351-A5F3-925B53ABE532}" srcOrd="6" destOrd="0" presId="urn:microsoft.com/office/officeart/2009/3/layout/OpposingIdeas"/>
    <dgm:cxn modelId="{66D99873-02E4-480B-9061-4A458654816D}" type="presParOf" srcId="{0D52AD82-5C11-4EA0-AB5E-341BDE7AA223}" destId="{DF7A9D4C-04F7-45B6-8575-3578E2325252}"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F08D7B-B8AD-4575-B4FC-B2229D78ADD9}" type="doc">
      <dgm:prSet loTypeId="urn:microsoft.com/office/officeart/2008/layout/AlternatingPictureBlocks" loCatId="list" qsTypeId="urn:microsoft.com/office/officeart/2005/8/quickstyle/simple1" qsCatId="simple" csTypeId="urn:microsoft.com/office/officeart/2005/8/colors/accent1_1" csCatId="accent1" phldr="1"/>
      <dgm:spPr/>
      <dgm:t>
        <a:bodyPr/>
        <a:lstStyle/>
        <a:p>
          <a:endParaRPr lang="en-GB"/>
        </a:p>
      </dgm:t>
    </dgm:pt>
    <dgm:pt modelId="{FEF9CE3B-106C-4501-863C-1DDDB6416ADF}">
      <dgm:prSet phldrT="[Text]" custT="1"/>
      <dgm:spPr>
        <a:xfrm>
          <a:off x="1026949" y="1111664"/>
          <a:ext cx="2103242" cy="951263"/>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gm:spPr>
      <dgm:t>
        <a:bodyPr/>
        <a:lstStyle/>
        <a:p>
          <a:pPr algn="ctr">
            <a:buNone/>
          </a:pPr>
          <a:r>
            <a:rPr lang="en-GB" sz="1200" b="1" dirty="0">
              <a:solidFill>
                <a:srgbClr val="1300C1"/>
              </a:solidFill>
              <a:latin typeface="Mind Meridian" panose="020B0503030507020204" pitchFamily="34" charset="0"/>
              <a:ea typeface="+mn-ea"/>
              <a:cs typeface="Mind Meridian" panose="020B0503030507020204" pitchFamily="34" charset="0"/>
            </a:rPr>
            <a:t> 4</a:t>
          </a:r>
          <a:r>
            <a:rPr lang="en-GB" sz="1100" b="1" baseline="0" dirty="0">
              <a:solidFill>
                <a:srgbClr val="1300C1"/>
              </a:solidFill>
              <a:latin typeface="Mind Meridian" panose="020B0503030507020204" pitchFamily="34" charset="0"/>
              <a:ea typeface="+mn-ea"/>
              <a:cs typeface="Mind Meridian" panose="020B0503030507020204" pitchFamily="34" charset="0"/>
            </a:rPr>
            <a:t> volunteers with lived experience/course attendance recruited giving 70 hours of their time </a:t>
          </a:r>
          <a:endParaRPr lang="en-GB" sz="1200" b="1" baseline="0" dirty="0">
            <a:solidFill>
              <a:srgbClr val="1300C1"/>
            </a:solidFill>
            <a:latin typeface="Mind Meridian" panose="020B0503030507020204" pitchFamily="34" charset="0"/>
            <a:ea typeface="+mn-ea"/>
            <a:cs typeface="Mind Meridian" panose="020B0503030507020204" pitchFamily="34" charset="0"/>
          </a:endParaRPr>
        </a:p>
      </dgm:t>
    </dgm:pt>
    <dgm:pt modelId="{56E5D141-DCCA-4CCA-95C3-D8404FDD7DE9}" type="sibTrans" cxnId="{A187A1F9-5E8E-41A6-8CDA-D46F6A1380D8}">
      <dgm:prSet/>
      <dgm:spPr/>
      <dgm:t>
        <a:bodyPr/>
        <a:lstStyle/>
        <a:p>
          <a:pPr algn="ctr"/>
          <a:endParaRPr lang="en-GB"/>
        </a:p>
      </dgm:t>
    </dgm:pt>
    <dgm:pt modelId="{9CC947DD-404F-4D46-8CE7-6E859D52A227}" type="parTrans" cxnId="{A187A1F9-5E8E-41A6-8CDA-D46F6A1380D8}">
      <dgm:prSet/>
      <dgm:spPr/>
      <dgm:t>
        <a:bodyPr/>
        <a:lstStyle/>
        <a:p>
          <a:pPr algn="ctr"/>
          <a:endParaRPr lang="en-GB"/>
        </a:p>
      </dgm:t>
    </dgm:pt>
    <dgm:pt modelId="{B7FA067E-1234-4F0E-A83E-7785F746D8D5}">
      <dgm:prSet phldrT="[Text]" custT="1"/>
      <dgm:spPr>
        <a:xfrm>
          <a:off x="2085190" y="43586"/>
          <a:ext cx="2103242" cy="951263"/>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gm:spPr>
      <dgm:t>
        <a:bodyPr/>
        <a:lstStyle/>
        <a:p>
          <a:pPr algn="ctr">
            <a:buNone/>
          </a:pPr>
          <a:r>
            <a:rPr lang="en-GB" sz="1100" b="1" dirty="0">
              <a:solidFill>
                <a:srgbClr val="1300C1"/>
              </a:solidFill>
              <a:latin typeface="Mind Meridian" panose="020B0503030507020204" pitchFamily="34" charset="0"/>
              <a:ea typeface="+mn-ea"/>
              <a:cs typeface="Mind Meridian" panose="020B0503030507020204" pitchFamily="34" charset="0"/>
            </a:rPr>
            <a:t>85 families supported through courses, workshops, 1:1 support and signposting</a:t>
          </a:r>
        </a:p>
      </dgm:t>
    </dgm:pt>
    <dgm:pt modelId="{B3045782-51CA-4C6E-8D8A-7AB9947D4A94}" type="sibTrans" cxnId="{2504502D-BC9D-407B-9045-3416702D3658}">
      <dgm:prSet/>
      <dgm:spPr/>
      <dgm:t>
        <a:bodyPr/>
        <a:lstStyle/>
        <a:p>
          <a:pPr algn="ctr"/>
          <a:endParaRPr lang="en-GB"/>
        </a:p>
      </dgm:t>
    </dgm:pt>
    <dgm:pt modelId="{5CA7ED0B-7AEF-4D78-A31C-8ABC7F39F2BC}" type="parTrans" cxnId="{2504502D-BC9D-407B-9045-3416702D3658}">
      <dgm:prSet/>
      <dgm:spPr/>
      <dgm:t>
        <a:bodyPr/>
        <a:lstStyle/>
        <a:p>
          <a:pPr algn="ctr"/>
          <a:endParaRPr lang="en-GB"/>
        </a:p>
      </dgm:t>
    </dgm:pt>
    <dgm:pt modelId="{07E78BEB-D8AA-4B39-9855-6861360F21A0}">
      <dgm:prSet phldrT="[Text]" custT="1"/>
      <dgm:spPr>
        <a:xfrm>
          <a:off x="2062874" y="2219886"/>
          <a:ext cx="2103242" cy="951263"/>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gm:spPr>
      <dgm:t>
        <a:bodyPr/>
        <a:lstStyle/>
        <a:p>
          <a:pPr algn="ctr">
            <a:buNone/>
          </a:pPr>
          <a:r>
            <a:rPr lang="en-GB" sz="1100" b="1" dirty="0">
              <a:solidFill>
                <a:srgbClr val="1300C1"/>
              </a:solidFill>
              <a:latin typeface="Mind Meridian" panose="020B0503030507020204" pitchFamily="34" charset="0"/>
              <a:ea typeface="+mn-ea"/>
              <a:cs typeface="Mind Meridian" panose="020B0503030507020204" pitchFamily="34" charset="0"/>
            </a:rPr>
            <a:t>6 eight week courses delivered in Children’s Centres/Family Hubs across North/Central/South Manchester</a:t>
          </a:r>
        </a:p>
      </dgm:t>
    </dgm:pt>
    <dgm:pt modelId="{95E6EB19-6C6E-497B-AEFC-7948CF6575AD}" type="sibTrans" cxnId="{08D8D3B0-CBAE-47F6-AA7A-BF07A40EC2AB}">
      <dgm:prSet/>
      <dgm:spPr/>
      <dgm:t>
        <a:bodyPr/>
        <a:lstStyle/>
        <a:p>
          <a:pPr algn="ctr"/>
          <a:endParaRPr lang="en-GB"/>
        </a:p>
      </dgm:t>
    </dgm:pt>
    <dgm:pt modelId="{E569774C-A376-472C-890F-C8E18A8C5425}" type="parTrans" cxnId="{08D8D3B0-CBAE-47F6-AA7A-BF07A40EC2AB}">
      <dgm:prSet/>
      <dgm:spPr/>
      <dgm:t>
        <a:bodyPr/>
        <a:lstStyle/>
        <a:p>
          <a:pPr algn="ctr"/>
          <a:endParaRPr lang="en-GB"/>
        </a:p>
      </dgm:t>
    </dgm:pt>
    <dgm:pt modelId="{77FDED6F-4C96-4403-B844-2F7ED307B2E7}">
      <dgm:prSet phldrT="[Text]" custT="1"/>
      <dgm:spPr>
        <a:xfrm>
          <a:off x="1026949" y="3328107"/>
          <a:ext cx="2103242" cy="951263"/>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gm:spPr>
      <dgm:t>
        <a:bodyPr/>
        <a:lstStyle/>
        <a:p>
          <a:pPr algn="ctr">
            <a:buNone/>
          </a:pPr>
          <a:r>
            <a:rPr lang="en-GB" sz="1100" b="1" dirty="0">
              <a:solidFill>
                <a:srgbClr val="1300C1"/>
              </a:solidFill>
              <a:latin typeface="Mind Meridian" panose="020B0503030507020204" pitchFamily="34" charset="0"/>
              <a:ea typeface="+mn-ea"/>
              <a:cs typeface="Mind Meridian" panose="020B0503030507020204" pitchFamily="34" charset="0"/>
            </a:rPr>
            <a:t> 7 in person and WhatsApp peer support groups/forums accessed by 28 women</a:t>
          </a:r>
        </a:p>
      </dgm:t>
    </dgm:pt>
    <dgm:pt modelId="{01DC9012-E3B3-4C12-84FE-C37FB0EC6104}" type="parTrans" cxnId="{946D28E4-8381-45D8-BA80-E50FE5B00744}">
      <dgm:prSet/>
      <dgm:spPr/>
      <dgm:t>
        <a:bodyPr/>
        <a:lstStyle/>
        <a:p>
          <a:endParaRPr lang="en-GB"/>
        </a:p>
      </dgm:t>
    </dgm:pt>
    <dgm:pt modelId="{C60A663B-BAE0-4581-B0E2-A665DD4025B5}" type="sibTrans" cxnId="{946D28E4-8381-45D8-BA80-E50FE5B00744}">
      <dgm:prSet/>
      <dgm:spPr/>
      <dgm:t>
        <a:bodyPr/>
        <a:lstStyle/>
        <a:p>
          <a:endParaRPr lang="en-GB"/>
        </a:p>
      </dgm:t>
    </dgm:pt>
    <dgm:pt modelId="{D020FAEB-1EED-40E8-9771-C1D4CD3AB502}" type="pres">
      <dgm:prSet presAssocID="{85F08D7B-B8AD-4575-B4FC-B2229D78ADD9}" presName="linearFlow" presStyleCnt="0">
        <dgm:presLayoutVars>
          <dgm:dir/>
          <dgm:resizeHandles val="exact"/>
        </dgm:presLayoutVars>
      </dgm:prSet>
      <dgm:spPr/>
    </dgm:pt>
    <dgm:pt modelId="{99666843-D23A-41B1-87BF-CAB54A499506}" type="pres">
      <dgm:prSet presAssocID="{B7FA067E-1234-4F0E-A83E-7785F746D8D5}" presName="comp" presStyleCnt="0"/>
      <dgm:spPr/>
    </dgm:pt>
    <dgm:pt modelId="{384B0E35-6912-4FCC-8ADE-96E4ED87D303}" type="pres">
      <dgm:prSet presAssocID="{B7FA067E-1234-4F0E-A83E-7785F746D8D5}" presName="rect2" presStyleLbl="node1" presStyleIdx="0" presStyleCnt="4" custLinFactNeighborX="1061" custLinFactNeighborY="4220">
        <dgm:presLayoutVars>
          <dgm:bulletEnabled val="1"/>
        </dgm:presLayoutVars>
      </dgm:prSet>
      <dgm:spPr/>
    </dgm:pt>
    <dgm:pt modelId="{0CB688D1-B882-44F2-B0DF-5B85B086B868}" type="pres">
      <dgm:prSet presAssocID="{B7FA067E-1234-4F0E-A83E-7785F746D8D5}" presName="rect1" presStyleLbl="lnNode1" presStyleIdx="0" presStyleCnt="4" custLinFactNeighborX="714" custLinFactNeighborY="6406"/>
      <dgm:spPr>
        <a:xfrm>
          <a:off x="1026949" y="57655"/>
          <a:ext cx="941750" cy="951263"/>
        </a:xfrm>
        <a:prstGeom prst="rect">
          <a:avLst/>
        </a:prstGeom>
        <a:blipFill rotWithShape="1">
          <a:blip xmlns:r="http://schemas.openxmlformats.org/officeDocument/2006/relationships" r:embed="rId1"/>
          <a:srcRect/>
          <a:stretch>
            <a:fillRect/>
          </a:stretch>
        </a:blipFill>
        <a:ln w="12700" cap="flat" cmpd="sng" algn="ctr">
          <a:solidFill>
            <a:srgbClr val="5B9BD5">
              <a:shade val="80000"/>
              <a:hueOff val="0"/>
              <a:satOff val="0"/>
              <a:lumOff val="0"/>
              <a:alphaOff val="0"/>
            </a:srgbClr>
          </a:solidFill>
          <a:prstDash val="solid"/>
          <a:miter lim="800000"/>
        </a:ln>
        <a:effectLst/>
      </dgm:spPr>
    </dgm:pt>
    <dgm:pt modelId="{CB6569D6-06AA-48CF-812C-C4F5A8F46B1B}" type="pres">
      <dgm:prSet presAssocID="{B3045782-51CA-4C6E-8D8A-7AB9947D4A94}" presName="sibTrans" presStyleCnt="0"/>
      <dgm:spPr/>
    </dgm:pt>
    <dgm:pt modelId="{9EF0D4A2-DC8D-402A-8406-E161B532865D}" type="pres">
      <dgm:prSet presAssocID="{FEF9CE3B-106C-4501-863C-1DDDB6416ADF}" presName="comp" presStyleCnt="0"/>
      <dgm:spPr/>
    </dgm:pt>
    <dgm:pt modelId="{6691BEAF-534F-4F1D-8683-C49FE702FD0C}" type="pres">
      <dgm:prSet presAssocID="{FEF9CE3B-106C-4501-863C-1DDDB6416ADF}" presName="rect2" presStyleLbl="node1" presStyleIdx="1" presStyleCnt="4">
        <dgm:presLayoutVars>
          <dgm:bulletEnabled val="1"/>
        </dgm:presLayoutVars>
      </dgm:prSet>
      <dgm:spPr/>
    </dgm:pt>
    <dgm:pt modelId="{8BB3432C-082F-45D0-A51D-3F668169B8FF}" type="pres">
      <dgm:prSet presAssocID="{FEF9CE3B-106C-4501-863C-1DDDB6416ADF}" presName="rect1" presStyleLbl="lnNode1" presStyleIdx="1" presStyleCnt="4"/>
      <dgm:spPr>
        <a:xfrm>
          <a:off x="3224367" y="1111664"/>
          <a:ext cx="941750" cy="95126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gm:spPr>
    </dgm:pt>
    <dgm:pt modelId="{AB3D5786-242E-41A4-9B7D-544BF6B27673}" type="pres">
      <dgm:prSet presAssocID="{56E5D141-DCCA-4CCA-95C3-D8404FDD7DE9}" presName="sibTrans" presStyleCnt="0"/>
      <dgm:spPr/>
    </dgm:pt>
    <dgm:pt modelId="{08CB7523-621A-4FCA-AC5A-BD20283E934F}" type="pres">
      <dgm:prSet presAssocID="{07E78BEB-D8AA-4B39-9855-6861360F21A0}" presName="comp" presStyleCnt="0"/>
      <dgm:spPr/>
    </dgm:pt>
    <dgm:pt modelId="{3AAEA74F-6AEF-457C-81CB-3FA60C9A88AD}" type="pres">
      <dgm:prSet presAssocID="{07E78BEB-D8AA-4B39-9855-6861360F21A0}" presName="rect2" presStyleLbl="node1" presStyleIdx="2" presStyleCnt="4">
        <dgm:presLayoutVars>
          <dgm:bulletEnabled val="1"/>
        </dgm:presLayoutVars>
      </dgm:prSet>
      <dgm:spPr/>
    </dgm:pt>
    <dgm:pt modelId="{CD542E45-AA31-41F7-875C-B3764281D337}" type="pres">
      <dgm:prSet presAssocID="{07E78BEB-D8AA-4B39-9855-6861360F21A0}" presName="rect1" presStyleLbl="lnNode1" presStyleIdx="2" presStyleCnt="4" custLinFactNeighborX="2142" custLinFactNeighborY="942"/>
      <dgm:spPr>
        <a:xfrm>
          <a:off x="1047121" y="2228847"/>
          <a:ext cx="941750" cy="95126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gm:spPr>
    </dgm:pt>
    <dgm:pt modelId="{8C84FF70-52B7-4472-88A8-FE953CC16041}" type="pres">
      <dgm:prSet presAssocID="{95E6EB19-6C6E-497B-AEFC-7948CF6575AD}" presName="sibTrans" presStyleCnt="0"/>
      <dgm:spPr/>
    </dgm:pt>
    <dgm:pt modelId="{EBE4B09A-69DA-4314-9A20-FAC848081BD7}" type="pres">
      <dgm:prSet presAssocID="{77FDED6F-4C96-4403-B844-2F7ED307B2E7}" presName="comp" presStyleCnt="0"/>
      <dgm:spPr/>
    </dgm:pt>
    <dgm:pt modelId="{AADF8536-1687-467F-A169-AFA7EDB2C84F}" type="pres">
      <dgm:prSet presAssocID="{77FDED6F-4C96-4403-B844-2F7ED307B2E7}" presName="rect2" presStyleLbl="node1" presStyleIdx="3" presStyleCnt="4">
        <dgm:presLayoutVars>
          <dgm:bulletEnabled val="1"/>
        </dgm:presLayoutVars>
      </dgm:prSet>
      <dgm:spPr>
        <a:prstGeom prst="rect">
          <a:avLst/>
        </a:prstGeom>
      </dgm:spPr>
    </dgm:pt>
    <dgm:pt modelId="{37ECDC87-5994-4D91-90CA-416C8C7405CC}" type="pres">
      <dgm:prSet presAssocID="{77FDED6F-4C96-4403-B844-2F7ED307B2E7}" presName="rect1" presStyleLbl="lnNode1" presStyleIdx="3" presStyleCnt="4"/>
      <dgm:spPr>
        <a:xfrm>
          <a:off x="3224367" y="3328107"/>
          <a:ext cx="941750" cy="951263"/>
        </a:xfrm>
        <a:prstGeom prst="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gm:spPr>
    </dgm:pt>
  </dgm:ptLst>
  <dgm:cxnLst>
    <dgm:cxn modelId="{2504502D-BC9D-407B-9045-3416702D3658}" srcId="{85F08D7B-B8AD-4575-B4FC-B2229D78ADD9}" destId="{B7FA067E-1234-4F0E-A83E-7785F746D8D5}" srcOrd="0" destOrd="0" parTransId="{5CA7ED0B-7AEF-4D78-A31C-8ABC7F39F2BC}" sibTransId="{B3045782-51CA-4C6E-8D8A-7AB9947D4A94}"/>
    <dgm:cxn modelId="{1BB53D51-358B-49B9-9C51-E9A138FA50AE}" type="presOf" srcId="{B7FA067E-1234-4F0E-A83E-7785F746D8D5}" destId="{384B0E35-6912-4FCC-8ADE-96E4ED87D303}" srcOrd="0" destOrd="0" presId="urn:microsoft.com/office/officeart/2008/layout/AlternatingPictureBlocks"/>
    <dgm:cxn modelId="{44B50485-AC4E-4632-BE2D-EF9E40FDB150}" type="presOf" srcId="{77FDED6F-4C96-4403-B844-2F7ED307B2E7}" destId="{AADF8536-1687-467F-A169-AFA7EDB2C84F}" srcOrd="0" destOrd="0" presId="urn:microsoft.com/office/officeart/2008/layout/AlternatingPictureBlocks"/>
    <dgm:cxn modelId="{0271ACA1-58AE-4F59-AD15-EE8D9A64B2AC}" type="presOf" srcId="{07E78BEB-D8AA-4B39-9855-6861360F21A0}" destId="{3AAEA74F-6AEF-457C-81CB-3FA60C9A88AD}" srcOrd="0" destOrd="0" presId="urn:microsoft.com/office/officeart/2008/layout/AlternatingPictureBlocks"/>
    <dgm:cxn modelId="{08D8D3B0-CBAE-47F6-AA7A-BF07A40EC2AB}" srcId="{85F08D7B-B8AD-4575-B4FC-B2229D78ADD9}" destId="{07E78BEB-D8AA-4B39-9855-6861360F21A0}" srcOrd="2" destOrd="0" parTransId="{E569774C-A376-472C-890F-C8E18A8C5425}" sibTransId="{95E6EB19-6C6E-497B-AEFC-7948CF6575AD}"/>
    <dgm:cxn modelId="{DD5805B8-F793-4F9D-BFA3-4C05BCFFA125}" type="presOf" srcId="{FEF9CE3B-106C-4501-863C-1DDDB6416ADF}" destId="{6691BEAF-534F-4F1D-8683-C49FE702FD0C}" srcOrd="0" destOrd="0" presId="urn:microsoft.com/office/officeart/2008/layout/AlternatingPictureBlocks"/>
    <dgm:cxn modelId="{E02347BC-998E-4188-A264-54F979BAB546}" type="presOf" srcId="{85F08D7B-B8AD-4575-B4FC-B2229D78ADD9}" destId="{D020FAEB-1EED-40E8-9771-C1D4CD3AB502}" srcOrd="0" destOrd="0" presId="urn:microsoft.com/office/officeart/2008/layout/AlternatingPictureBlocks"/>
    <dgm:cxn modelId="{946D28E4-8381-45D8-BA80-E50FE5B00744}" srcId="{85F08D7B-B8AD-4575-B4FC-B2229D78ADD9}" destId="{77FDED6F-4C96-4403-B844-2F7ED307B2E7}" srcOrd="3" destOrd="0" parTransId="{01DC9012-E3B3-4C12-84FE-C37FB0EC6104}" sibTransId="{C60A663B-BAE0-4581-B0E2-A665DD4025B5}"/>
    <dgm:cxn modelId="{A187A1F9-5E8E-41A6-8CDA-D46F6A1380D8}" srcId="{85F08D7B-B8AD-4575-B4FC-B2229D78ADD9}" destId="{FEF9CE3B-106C-4501-863C-1DDDB6416ADF}" srcOrd="1" destOrd="0" parTransId="{9CC947DD-404F-4D46-8CE7-6E859D52A227}" sibTransId="{56E5D141-DCCA-4CCA-95C3-D8404FDD7DE9}"/>
    <dgm:cxn modelId="{2483E3FD-0363-42E0-94CF-B09FF7EE569C}" type="presParOf" srcId="{D020FAEB-1EED-40E8-9771-C1D4CD3AB502}" destId="{99666843-D23A-41B1-87BF-CAB54A499506}" srcOrd="0" destOrd="0" presId="urn:microsoft.com/office/officeart/2008/layout/AlternatingPictureBlocks"/>
    <dgm:cxn modelId="{C81118CB-3734-4779-8A52-19F39E9A69FE}" type="presParOf" srcId="{99666843-D23A-41B1-87BF-CAB54A499506}" destId="{384B0E35-6912-4FCC-8ADE-96E4ED87D303}" srcOrd="0" destOrd="0" presId="urn:microsoft.com/office/officeart/2008/layout/AlternatingPictureBlocks"/>
    <dgm:cxn modelId="{D44914A6-6A45-4D69-A379-DC79F9D54CBC}" type="presParOf" srcId="{99666843-D23A-41B1-87BF-CAB54A499506}" destId="{0CB688D1-B882-44F2-B0DF-5B85B086B868}" srcOrd="1" destOrd="0" presId="urn:microsoft.com/office/officeart/2008/layout/AlternatingPictureBlocks"/>
    <dgm:cxn modelId="{11BA7210-FC9A-4B80-AAD1-690E34C178E8}" type="presParOf" srcId="{D020FAEB-1EED-40E8-9771-C1D4CD3AB502}" destId="{CB6569D6-06AA-48CF-812C-C4F5A8F46B1B}" srcOrd="1" destOrd="0" presId="urn:microsoft.com/office/officeart/2008/layout/AlternatingPictureBlocks"/>
    <dgm:cxn modelId="{C90BC239-9A34-4185-930F-BE2F64365360}" type="presParOf" srcId="{D020FAEB-1EED-40E8-9771-C1D4CD3AB502}" destId="{9EF0D4A2-DC8D-402A-8406-E161B532865D}" srcOrd="2" destOrd="0" presId="urn:microsoft.com/office/officeart/2008/layout/AlternatingPictureBlocks"/>
    <dgm:cxn modelId="{90206789-3A44-45B5-ADB8-2895C8597145}" type="presParOf" srcId="{9EF0D4A2-DC8D-402A-8406-E161B532865D}" destId="{6691BEAF-534F-4F1D-8683-C49FE702FD0C}" srcOrd="0" destOrd="0" presId="urn:microsoft.com/office/officeart/2008/layout/AlternatingPictureBlocks"/>
    <dgm:cxn modelId="{CA695FC5-B4B2-4804-B3F3-C26A4EE9EC54}" type="presParOf" srcId="{9EF0D4A2-DC8D-402A-8406-E161B532865D}" destId="{8BB3432C-082F-45D0-A51D-3F668169B8FF}" srcOrd="1" destOrd="0" presId="urn:microsoft.com/office/officeart/2008/layout/AlternatingPictureBlocks"/>
    <dgm:cxn modelId="{7060A1D8-6D18-4510-AD94-EC22E03D4CF5}" type="presParOf" srcId="{D020FAEB-1EED-40E8-9771-C1D4CD3AB502}" destId="{AB3D5786-242E-41A4-9B7D-544BF6B27673}" srcOrd="3" destOrd="0" presId="urn:microsoft.com/office/officeart/2008/layout/AlternatingPictureBlocks"/>
    <dgm:cxn modelId="{11C8B61E-AD0E-4B59-92A4-7AA9E6C4A363}" type="presParOf" srcId="{D020FAEB-1EED-40E8-9771-C1D4CD3AB502}" destId="{08CB7523-621A-4FCA-AC5A-BD20283E934F}" srcOrd="4" destOrd="0" presId="urn:microsoft.com/office/officeart/2008/layout/AlternatingPictureBlocks"/>
    <dgm:cxn modelId="{F055AA46-33A2-4DDC-ADD3-724672F390F7}" type="presParOf" srcId="{08CB7523-621A-4FCA-AC5A-BD20283E934F}" destId="{3AAEA74F-6AEF-457C-81CB-3FA60C9A88AD}" srcOrd="0" destOrd="0" presId="urn:microsoft.com/office/officeart/2008/layout/AlternatingPictureBlocks"/>
    <dgm:cxn modelId="{EC0D74BA-AD0B-4554-8D0B-6C4FC1CC22B6}" type="presParOf" srcId="{08CB7523-621A-4FCA-AC5A-BD20283E934F}" destId="{CD542E45-AA31-41F7-875C-B3764281D337}" srcOrd="1" destOrd="0" presId="urn:microsoft.com/office/officeart/2008/layout/AlternatingPictureBlocks"/>
    <dgm:cxn modelId="{B1D752C0-5406-473B-8993-DE582D842D9E}" type="presParOf" srcId="{D020FAEB-1EED-40E8-9771-C1D4CD3AB502}" destId="{8C84FF70-52B7-4472-88A8-FE953CC16041}" srcOrd="5" destOrd="0" presId="urn:microsoft.com/office/officeart/2008/layout/AlternatingPictureBlocks"/>
    <dgm:cxn modelId="{0CD05044-5D04-4F35-9A8F-628485CD73F6}" type="presParOf" srcId="{D020FAEB-1EED-40E8-9771-C1D4CD3AB502}" destId="{EBE4B09A-69DA-4314-9A20-FAC848081BD7}" srcOrd="6" destOrd="0" presId="urn:microsoft.com/office/officeart/2008/layout/AlternatingPictureBlocks"/>
    <dgm:cxn modelId="{71041792-1AF9-4933-B4A6-86394C2F749B}" type="presParOf" srcId="{EBE4B09A-69DA-4314-9A20-FAC848081BD7}" destId="{AADF8536-1687-467F-A169-AFA7EDB2C84F}" srcOrd="0" destOrd="0" presId="urn:microsoft.com/office/officeart/2008/layout/AlternatingPictureBlocks"/>
    <dgm:cxn modelId="{E56FAFEB-C2D7-4154-BE76-65DEEE9A1F4C}" type="presParOf" srcId="{EBE4B09A-69DA-4314-9A20-FAC848081BD7}" destId="{37ECDC87-5994-4D91-90CA-416C8C7405C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94A9A-C6AF-4087-99C4-6ACB4B7D9497}">
      <dsp:nvSpPr>
        <dsp:cNvPr id="0" name=""/>
        <dsp:cNvSpPr/>
      </dsp:nvSpPr>
      <dsp:spPr>
        <a:xfrm>
          <a:off x="1585356" y="835968"/>
          <a:ext cx="6035199" cy="3245524"/>
        </a:xfrm>
        <a:prstGeom prst="round2DiagRect">
          <a:avLst>
            <a:gd name="adj1" fmla="val 0"/>
            <a:gd name="adj2" fmla="val 166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B5EC56-3E71-4DAF-B24E-87789304166C}">
      <dsp:nvSpPr>
        <dsp:cNvPr id="0" name=""/>
        <dsp:cNvSpPr/>
      </dsp:nvSpPr>
      <dsp:spPr>
        <a:xfrm>
          <a:off x="4602956" y="1180190"/>
          <a:ext cx="804" cy="2557079"/>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49A5A1-C376-4E2D-8570-B3A1A6E76B5D}">
      <dsp:nvSpPr>
        <dsp:cNvPr id="0" name=""/>
        <dsp:cNvSpPr/>
      </dsp:nvSpPr>
      <dsp:spPr>
        <a:xfrm>
          <a:off x="1786529" y="1081841"/>
          <a:ext cx="2615253" cy="27537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Emphasis on the importance of community support.</a:t>
          </a:r>
        </a:p>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solidFill>
                <a:schemeClr val="bg1"/>
              </a:solidFill>
            </a:rPr>
            <a:t>Positive impact of shared experiences.</a:t>
          </a:r>
        </a:p>
        <a:p>
          <a:pPr marL="0" lvl="0" indent="0" algn="ctr" defTabSz="622300">
            <a:lnSpc>
              <a:spcPct val="90000"/>
            </a:lnSpc>
            <a:spcBef>
              <a:spcPct val="0"/>
            </a:spcBef>
            <a:spcAft>
              <a:spcPct val="35000"/>
            </a:spcAft>
            <a:buNone/>
          </a:pPr>
          <a:r>
            <a:rPr lang="en-GB" sz="1400" kern="1200" dirty="0"/>
            <a:t>Positive breastfeeding support experiences.</a:t>
          </a:r>
        </a:p>
        <a:p>
          <a:pPr marL="0" lvl="0" indent="0" algn="ctr" defTabSz="622300">
            <a:lnSpc>
              <a:spcPct val="90000"/>
            </a:lnSpc>
            <a:spcBef>
              <a:spcPct val="0"/>
            </a:spcBef>
            <a:spcAft>
              <a:spcPct val="35000"/>
            </a:spcAft>
            <a:buNone/>
          </a:pPr>
          <a:r>
            <a:rPr lang="en-GB" sz="1400" kern="1200" dirty="0">
              <a:solidFill>
                <a:schemeClr val="bg1"/>
              </a:solidFill>
            </a:rPr>
            <a:t>Education and understanding.</a:t>
          </a:r>
        </a:p>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Trauma informed and person led approaches. </a:t>
          </a:r>
        </a:p>
      </dsp:txBody>
      <dsp:txXfrm>
        <a:off x="1786529" y="1081841"/>
        <a:ext cx="2615253" cy="2753778"/>
      </dsp:txXfrm>
    </dsp:sp>
    <dsp:sp modelId="{908040F6-8392-4004-98FC-2A83D03800EB}">
      <dsp:nvSpPr>
        <dsp:cNvPr id="0" name=""/>
        <dsp:cNvSpPr/>
      </dsp:nvSpPr>
      <dsp:spPr>
        <a:xfrm>
          <a:off x="4804129" y="1081841"/>
          <a:ext cx="2615253" cy="27537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kern="1200" dirty="0"/>
            <a:t>Lack of shared experiences </a:t>
          </a:r>
        </a:p>
        <a:p>
          <a:pPr marL="0" lvl="0" indent="0" algn="ctr" defTabSz="622300">
            <a:lnSpc>
              <a:spcPct val="90000"/>
            </a:lnSpc>
            <a:spcBef>
              <a:spcPct val="0"/>
            </a:spcBef>
            <a:spcAft>
              <a:spcPct val="35000"/>
            </a:spcAft>
            <a:buFont typeface="Arial" panose="020B0604020202020204" pitchFamily="34" charset="0"/>
            <a:buNone/>
          </a:pPr>
          <a:endParaRPr lang="en-US" sz="1400" kern="1200" baseline="0" dirty="0"/>
        </a:p>
        <a:p>
          <a:pPr marL="0" lvl="0" indent="0" algn="ctr" defTabSz="622300">
            <a:lnSpc>
              <a:spcPct val="90000"/>
            </a:lnSpc>
            <a:spcBef>
              <a:spcPct val="0"/>
            </a:spcBef>
            <a:spcAft>
              <a:spcPct val="35000"/>
            </a:spcAft>
            <a:buFont typeface="Arial" panose="020B0604020202020204" pitchFamily="34" charset="0"/>
            <a:buNone/>
          </a:pPr>
          <a:r>
            <a:rPr lang="en-GB" sz="1400" kern="1200" dirty="0">
              <a:solidFill>
                <a:schemeClr val="bg1"/>
              </a:solidFill>
            </a:rPr>
            <a:t>Drop off from support once baby is born.</a:t>
          </a:r>
        </a:p>
        <a:p>
          <a:pPr marL="0" lvl="0" indent="0" algn="ctr" defTabSz="622300">
            <a:lnSpc>
              <a:spcPct val="90000"/>
            </a:lnSpc>
            <a:spcBef>
              <a:spcPct val="0"/>
            </a:spcBef>
            <a:spcAft>
              <a:spcPct val="35000"/>
            </a:spcAft>
            <a:buFont typeface="Arial" panose="020B0604020202020204" pitchFamily="34" charset="0"/>
            <a:buNone/>
          </a:pPr>
          <a:r>
            <a:rPr lang="en-GB" sz="1400" kern="1200" dirty="0"/>
            <a:t>Lack of education around PMH</a:t>
          </a:r>
        </a:p>
        <a:p>
          <a:pPr marL="0" lvl="0" indent="0" algn="ctr" defTabSz="622300">
            <a:lnSpc>
              <a:spcPct val="90000"/>
            </a:lnSpc>
            <a:spcBef>
              <a:spcPct val="0"/>
            </a:spcBef>
            <a:spcAft>
              <a:spcPct val="35000"/>
            </a:spcAft>
            <a:buFont typeface="Arial" panose="020B0604020202020204" pitchFamily="34" charset="0"/>
            <a:buNone/>
          </a:pPr>
          <a:r>
            <a:rPr lang="en-GB" sz="1400" kern="1200" dirty="0">
              <a:solidFill>
                <a:schemeClr val="bg1"/>
              </a:solidFill>
            </a:rPr>
            <a:t>Lack of support networks</a:t>
          </a:r>
        </a:p>
        <a:p>
          <a:pPr marL="0" lvl="0" indent="0" algn="ctr" defTabSz="622300">
            <a:lnSpc>
              <a:spcPct val="90000"/>
            </a:lnSpc>
            <a:spcBef>
              <a:spcPct val="0"/>
            </a:spcBef>
            <a:spcAft>
              <a:spcPct val="35000"/>
            </a:spcAft>
            <a:buFont typeface="Arial" panose="020B0604020202020204" pitchFamily="34" charset="0"/>
            <a:buNone/>
          </a:pPr>
          <a:endParaRPr lang="en-GB" sz="1400" kern="1200" dirty="0"/>
        </a:p>
        <a:p>
          <a:pPr marL="0" lvl="0" indent="0" algn="ctr" defTabSz="622300">
            <a:lnSpc>
              <a:spcPct val="90000"/>
            </a:lnSpc>
            <a:spcBef>
              <a:spcPct val="0"/>
            </a:spcBef>
            <a:spcAft>
              <a:spcPct val="35000"/>
            </a:spcAft>
            <a:buFont typeface="Arial" panose="020B0604020202020204" pitchFamily="34" charset="0"/>
            <a:buNone/>
          </a:pPr>
          <a:r>
            <a:rPr lang="en-GB" sz="1400" kern="1200" dirty="0"/>
            <a:t>Not knowing what services/support is available. </a:t>
          </a:r>
        </a:p>
      </dsp:txBody>
      <dsp:txXfrm>
        <a:off x="4804129" y="1081841"/>
        <a:ext cx="2615253" cy="2753778"/>
      </dsp:txXfrm>
    </dsp:sp>
    <dsp:sp modelId="{74274F4D-7133-4EE6-9AA0-948CC611ADA8}">
      <dsp:nvSpPr>
        <dsp:cNvPr id="0" name=""/>
        <dsp:cNvSpPr/>
      </dsp:nvSpPr>
      <dsp:spPr>
        <a:xfrm rot="16200000">
          <a:off x="-687863" y="1267352"/>
          <a:ext cx="3540571" cy="1005866"/>
        </a:xfrm>
        <a:prstGeom prst="rightArrow">
          <a:avLst>
            <a:gd name="adj1" fmla="val 49830"/>
            <a:gd name="adj2" fmla="val 60660"/>
          </a:avLst>
        </a:prstGeom>
        <a:solidFill>
          <a:schemeClr val="accent1">
            <a:tint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t>Positive impact on perinatal loneliness </a:t>
          </a:r>
          <a:endParaRPr lang="en-GB" sz="1400" kern="1200" dirty="0"/>
        </a:p>
      </dsp:txBody>
      <dsp:txXfrm>
        <a:off x="-535842" y="1671694"/>
        <a:ext cx="3236529" cy="501224"/>
      </dsp:txXfrm>
    </dsp:sp>
    <dsp:sp modelId="{DF7A9D4C-04F7-45B6-8575-3578E2325252}">
      <dsp:nvSpPr>
        <dsp:cNvPr id="0" name=""/>
        <dsp:cNvSpPr/>
      </dsp:nvSpPr>
      <dsp:spPr>
        <a:xfrm rot="5400000">
          <a:off x="6353203" y="2644241"/>
          <a:ext cx="3540571" cy="1005866"/>
        </a:xfrm>
        <a:prstGeom prst="rightArrow">
          <a:avLst>
            <a:gd name="adj1" fmla="val 49830"/>
            <a:gd name="adj2" fmla="val 60660"/>
          </a:avLst>
        </a:prstGeom>
        <a:solidFill>
          <a:schemeClr val="accent1">
            <a:tint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t>Negative impact on perinatal loneliness</a:t>
          </a:r>
          <a:endParaRPr lang="en-GB" sz="1400" kern="1200" dirty="0"/>
        </a:p>
      </dsp:txBody>
      <dsp:txXfrm>
        <a:off x="6505224" y="2744541"/>
        <a:ext cx="3236529" cy="501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B0E35-6912-4FCC-8ADE-96E4ED87D303}">
      <dsp:nvSpPr>
        <dsp:cNvPr id="0" name=""/>
        <dsp:cNvSpPr/>
      </dsp:nvSpPr>
      <dsp:spPr>
        <a:xfrm>
          <a:off x="2780253" y="58115"/>
          <a:ext cx="2804323" cy="1268350"/>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rgbClr val="1300C1"/>
              </a:solidFill>
              <a:latin typeface="Mind Meridian" panose="020B0503030507020204" pitchFamily="34" charset="0"/>
              <a:ea typeface="+mn-ea"/>
              <a:cs typeface="Mind Meridian" panose="020B0503030507020204" pitchFamily="34" charset="0"/>
            </a:rPr>
            <a:t>85 families supported through courses, workshops, 1:1 support and signposting</a:t>
          </a:r>
        </a:p>
      </dsp:txBody>
      <dsp:txXfrm>
        <a:off x="2780253" y="58115"/>
        <a:ext cx="2804323" cy="1268350"/>
      </dsp:txXfrm>
    </dsp:sp>
    <dsp:sp modelId="{0CB688D1-B882-44F2-B0DF-5B85B086B868}">
      <dsp:nvSpPr>
        <dsp:cNvPr id="0" name=""/>
        <dsp:cNvSpPr/>
      </dsp:nvSpPr>
      <dsp:spPr>
        <a:xfrm>
          <a:off x="1378231" y="85841"/>
          <a:ext cx="1255667" cy="1268350"/>
        </a:xfrm>
        <a:prstGeom prst="rect">
          <a:avLst/>
        </a:prstGeom>
        <a:blipFill rotWithShape="1">
          <a:blip xmlns:r="http://schemas.openxmlformats.org/officeDocument/2006/relationships" r:embed="rId1"/>
          <a:srcRect/>
          <a:stretch>
            <a:fillRect/>
          </a:stretch>
        </a:blip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91BEAF-534F-4F1D-8683-C49FE702FD0C}">
      <dsp:nvSpPr>
        <dsp:cNvPr id="0" name=""/>
        <dsp:cNvSpPr/>
      </dsp:nvSpPr>
      <dsp:spPr>
        <a:xfrm>
          <a:off x="1369265" y="1482219"/>
          <a:ext cx="2804323" cy="1268350"/>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rgbClr val="1300C1"/>
              </a:solidFill>
              <a:latin typeface="Mind Meridian" panose="020B0503030507020204" pitchFamily="34" charset="0"/>
              <a:ea typeface="+mn-ea"/>
              <a:cs typeface="Mind Meridian" panose="020B0503030507020204" pitchFamily="34" charset="0"/>
            </a:rPr>
            <a:t> 4</a:t>
          </a:r>
          <a:r>
            <a:rPr lang="en-GB" sz="1100" b="1" kern="1200" baseline="0" dirty="0">
              <a:solidFill>
                <a:srgbClr val="1300C1"/>
              </a:solidFill>
              <a:latin typeface="Mind Meridian" panose="020B0503030507020204" pitchFamily="34" charset="0"/>
              <a:ea typeface="+mn-ea"/>
              <a:cs typeface="Mind Meridian" panose="020B0503030507020204" pitchFamily="34" charset="0"/>
            </a:rPr>
            <a:t> volunteers with lived experience/course attendance recruited giving 70 hours of their time </a:t>
          </a:r>
          <a:endParaRPr lang="en-GB" sz="1200" b="1" kern="1200" baseline="0" dirty="0">
            <a:solidFill>
              <a:srgbClr val="1300C1"/>
            </a:solidFill>
            <a:latin typeface="Mind Meridian" panose="020B0503030507020204" pitchFamily="34" charset="0"/>
            <a:ea typeface="+mn-ea"/>
            <a:cs typeface="Mind Meridian" panose="020B0503030507020204" pitchFamily="34" charset="0"/>
          </a:endParaRPr>
        </a:p>
      </dsp:txBody>
      <dsp:txXfrm>
        <a:off x="1369265" y="1482219"/>
        <a:ext cx="2804323" cy="1268350"/>
      </dsp:txXfrm>
    </dsp:sp>
    <dsp:sp modelId="{8BB3432C-082F-45D0-A51D-3F668169B8FF}">
      <dsp:nvSpPr>
        <dsp:cNvPr id="0" name=""/>
        <dsp:cNvSpPr/>
      </dsp:nvSpPr>
      <dsp:spPr>
        <a:xfrm>
          <a:off x="4299156" y="1482219"/>
          <a:ext cx="1255667" cy="126835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AEA74F-6AEF-457C-81CB-3FA60C9A88AD}">
      <dsp:nvSpPr>
        <dsp:cNvPr id="0" name=""/>
        <dsp:cNvSpPr/>
      </dsp:nvSpPr>
      <dsp:spPr>
        <a:xfrm>
          <a:off x="2750499" y="2959848"/>
          <a:ext cx="2804323" cy="1268350"/>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rgbClr val="1300C1"/>
              </a:solidFill>
              <a:latin typeface="Mind Meridian" panose="020B0503030507020204" pitchFamily="34" charset="0"/>
              <a:ea typeface="+mn-ea"/>
              <a:cs typeface="Mind Meridian" panose="020B0503030507020204" pitchFamily="34" charset="0"/>
            </a:rPr>
            <a:t>6 eight week courses delivered in Children’s Centres/Family Hubs across North/Central/South Manchester</a:t>
          </a:r>
        </a:p>
      </dsp:txBody>
      <dsp:txXfrm>
        <a:off x="2750499" y="2959848"/>
        <a:ext cx="2804323" cy="1268350"/>
      </dsp:txXfrm>
    </dsp:sp>
    <dsp:sp modelId="{CD542E45-AA31-41F7-875C-B3764281D337}">
      <dsp:nvSpPr>
        <dsp:cNvPr id="0" name=""/>
        <dsp:cNvSpPr/>
      </dsp:nvSpPr>
      <dsp:spPr>
        <a:xfrm>
          <a:off x="1396162" y="2971796"/>
          <a:ext cx="1255667" cy="126835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DF8536-1687-467F-A169-AFA7EDB2C84F}">
      <dsp:nvSpPr>
        <dsp:cNvPr id="0" name=""/>
        <dsp:cNvSpPr/>
      </dsp:nvSpPr>
      <dsp:spPr>
        <a:xfrm>
          <a:off x="1369265" y="4437477"/>
          <a:ext cx="2804323" cy="1268350"/>
        </a:xfrm>
        <a:prstGeom prst="rect">
          <a:avLst/>
        </a:prstGeom>
        <a:solidFill>
          <a:sysClr val="window" lastClr="FFFFFF">
            <a:hueOff val="0"/>
            <a:satOff val="0"/>
            <a:lumOff val="0"/>
            <a:alphaOff val="0"/>
          </a:sysClr>
        </a:solid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rgbClr val="1300C1"/>
              </a:solidFill>
              <a:latin typeface="Mind Meridian" panose="020B0503030507020204" pitchFamily="34" charset="0"/>
              <a:ea typeface="+mn-ea"/>
              <a:cs typeface="Mind Meridian" panose="020B0503030507020204" pitchFamily="34" charset="0"/>
            </a:rPr>
            <a:t> 7 in person and WhatsApp peer support groups/forums accessed by 28 women</a:t>
          </a:r>
        </a:p>
      </dsp:txBody>
      <dsp:txXfrm>
        <a:off x="1369265" y="4437477"/>
        <a:ext cx="2804323" cy="1268350"/>
      </dsp:txXfrm>
    </dsp:sp>
    <dsp:sp modelId="{37ECDC87-5994-4D91-90CA-416C8C7405CC}">
      <dsp:nvSpPr>
        <dsp:cNvPr id="0" name=""/>
        <dsp:cNvSpPr/>
      </dsp:nvSpPr>
      <dsp:spPr>
        <a:xfrm>
          <a:off x="4299156" y="4437477"/>
          <a:ext cx="1255667" cy="1268350"/>
        </a:xfrm>
        <a:prstGeom prst="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12700" cap="flat" cmpd="sng" algn="ctr">
          <a:solidFill>
            <a:srgbClr val="5B9BD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075B0-EE1D-C540-9B22-6BF69D08441D}"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336B4B-CD16-B442-B643-D3714C1D3026}" type="slidenum">
              <a:rPr lang="en-US" smtClean="0"/>
              <a:t>‹#›</a:t>
            </a:fld>
            <a:endParaRPr lang="en-US"/>
          </a:p>
        </p:txBody>
      </p:sp>
    </p:spTree>
    <p:extLst>
      <p:ext uri="{BB962C8B-B14F-4D97-AF65-F5344CB8AC3E}">
        <p14:creationId xmlns:p14="http://schemas.microsoft.com/office/powerpoint/2010/main" val="172565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336B4B-CD16-B442-B643-D3714C1D3026}" type="slidenum">
              <a:rPr lang="en-US" smtClean="0"/>
              <a:t>1</a:t>
            </a:fld>
            <a:endParaRPr lang="en-US"/>
          </a:p>
        </p:txBody>
      </p:sp>
    </p:spTree>
    <p:extLst>
      <p:ext uri="{BB962C8B-B14F-4D97-AF65-F5344CB8AC3E}">
        <p14:creationId xmlns:p14="http://schemas.microsoft.com/office/powerpoint/2010/main" val="3297431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Evidence that relationships</a:t>
            </a:r>
            <a:r>
              <a:rPr lang="en-US" dirty="0">
                <a:latin typeface="Calibri" panose="020F0502020204030204" pitchFamily="34" charset="0"/>
                <a:cs typeface="Calibri" panose="020F0502020204030204" pitchFamily="34" charset="0"/>
              </a:rPr>
              <a:t>1 in 6 = antenatal depression</a:t>
            </a:r>
            <a:r>
              <a:rPr lang="en-US" baseline="30000"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&amp;  1 in 5 = postnatal depression</a:t>
            </a:r>
            <a:r>
              <a:rPr lang="en-US" baseline="30000" dirty="0">
                <a:latin typeface="Calibri" panose="020F0502020204030204" pitchFamily="34" charset="0"/>
                <a:cs typeface="Calibri" panose="020F0502020204030204" pitchFamily="34" charset="0"/>
              </a:rPr>
              <a:t>2</a:t>
            </a:r>
          </a:p>
          <a:p>
            <a:pPr lvl="1"/>
            <a:r>
              <a:rPr lang="en-US" dirty="0">
                <a:latin typeface="Calibri" panose="020F0502020204030204" pitchFamily="34" charset="0"/>
                <a:cs typeface="Calibri" panose="020F0502020204030204" pitchFamily="34" charset="0"/>
              </a:rPr>
              <a:t>Affects quality of life &amp; close relationships</a:t>
            </a:r>
          </a:p>
          <a:p>
            <a:pPr lvl="1"/>
            <a:r>
              <a:rPr lang="en-US" dirty="0">
                <a:latin typeface="Calibri" panose="020F0502020204030204" pitchFamily="34" charset="0"/>
                <a:cs typeface="Calibri" panose="020F0502020204030204" pitchFamily="34" charset="0"/>
              </a:rPr>
              <a:t>Increases risk of self harm &amp; death by suicide</a:t>
            </a:r>
          </a:p>
          <a:p>
            <a:pPr lvl="1"/>
            <a:r>
              <a:rPr lang="en-US" dirty="0">
                <a:latin typeface="Calibri" panose="020F0502020204030204" pitchFamily="34" charset="0"/>
                <a:cs typeface="Calibri" panose="020F0502020204030204" pitchFamily="34" charset="0"/>
              </a:rPr>
              <a:t>Impairs mother-infant interactions &amp; child’s cognitive &amp; emotional development</a:t>
            </a:r>
          </a:p>
          <a:p>
            <a:r>
              <a:rPr lang="en-US" dirty="0"/>
              <a:t> change</a:t>
            </a:r>
          </a:p>
        </p:txBody>
      </p:sp>
      <p:sp>
        <p:nvSpPr>
          <p:cNvPr id="4" name="Slide Number Placeholder 3"/>
          <p:cNvSpPr>
            <a:spLocks noGrp="1"/>
          </p:cNvSpPr>
          <p:nvPr>
            <p:ph type="sldNum" sz="quarter" idx="5"/>
          </p:nvPr>
        </p:nvSpPr>
        <p:spPr/>
        <p:txBody>
          <a:bodyPr/>
          <a:lstStyle/>
          <a:p>
            <a:fld id="{42336B4B-CD16-B442-B643-D3714C1D3026}" type="slidenum">
              <a:rPr lang="en-US" smtClean="0"/>
              <a:t>2</a:t>
            </a:fld>
            <a:endParaRPr lang="en-US"/>
          </a:p>
        </p:txBody>
      </p:sp>
    </p:spTree>
    <p:extLst>
      <p:ext uri="{BB962C8B-B14F-4D97-AF65-F5344CB8AC3E}">
        <p14:creationId xmlns:p14="http://schemas.microsoft.com/office/powerpoint/2010/main" val="2074127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latin typeface="Calibri" panose="020F0502020204030204" pitchFamily="34" charset="0"/>
                <a:cs typeface="Calibri" panose="020F0502020204030204" pitchFamily="34" charset="0"/>
              </a:rPr>
              <a:t>Very few qualitative studies focussed exclusively on loneliness &amp; no existing overview of qualitative research on this topic</a:t>
            </a:r>
          </a:p>
          <a:p>
            <a:endParaRPr lang="en-GB" sz="1800" dirty="0">
              <a:effectLst/>
              <a:latin typeface="WarnockPro"/>
            </a:endParaRPr>
          </a:p>
          <a:p>
            <a:endParaRPr lang="en-GB" sz="1800" dirty="0">
              <a:effectLst/>
              <a:latin typeface="WarnockPro"/>
            </a:endParaRPr>
          </a:p>
          <a:p>
            <a:r>
              <a:rPr lang="en-GB" sz="1800" dirty="0">
                <a:effectLst/>
                <a:latin typeface="WarnockPro"/>
              </a:rPr>
              <a:t>Loneliness has been shown to have substantial effects on mental and physical health and the relationships tend to be bidirectional [</a:t>
            </a:r>
            <a:r>
              <a:rPr lang="en-GB" sz="1800" dirty="0">
                <a:solidFill>
                  <a:srgbClr val="0000FF"/>
                </a:solidFill>
                <a:effectLst/>
                <a:latin typeface="WarnockPro"/>
              </a:rPr>
              <a:t>19</a:t>
            </a:r>
            <a:r>
              <a:rPr lang="en-GB" sz="1800" dirty="0">
                <a:effectLst/>
                <a:latin typeface="WarnockPro"/>
              </a:rPr>
              <a:t>]. Most research exploring the interaction between loneliness and mental health has focused on depression. Cross-sectional studies show that people with depression are 10 times more likely to feel lonely than the general population [</a:t>
            </a:r>
            <a:r>
              <a:rPr lang="en-GB" sz="1800" dirty="0">
                <a:solidFill>
                  <a:srgbClr val="0000FF"/>
                </a:solidFill>
                <a:effectLst/>
                <a:latin typeface="WarnockPro"/>
              </a:rPr>
              <a:t>20</a:t>
            </a:r>
            <a:r>
              <a:rPr lang="en-GB" sz="1800" dirty="0">
                <a:effectLst/>
                <a:latin typeface="WarnockPro"/>
              </a:rPr>
              <a:t>]. </a:t>
            </a:r>
            <a:r>
              <a:rPr lang="en-GB" sz="1800" dirty="0" err="1">
                <a:effectLst/>
                <a:latin typeface="WarnockPro"/>
              </a:rPr>
              <a:t>Longitudi</a:t>
            </a:r>
            <a:r>
              <a:rPr lang="en-GB" sz="1800" dirty="0">
                <a:effectLst/>
                <a:latin typeface="WarnockPro"/>
              </a:rPr>
              <a:t>- </a:t>
            </a:r>
            <a:r>
              <a:rPr lang="en-GB" sz="1800" dirty="0" err="1">
                <a:effectLst/>
                <a:latin typeface="WarnockPro"/>
              </a:rPr>
              <a:t>nal</a:t>
            </a:r>
            <a:r>
              <a:rPr lang="en-GB" sz="1800" dirty="0">
                <a:effectLst/>
                <a:latin typeface="WarnockPro"/>
              </a:rPr>
              <a:t> studies have shown that loneliness increases the risk of depression [</a:t>
            </a:r>
            <a:r>
              <a:rPr lang="en-GB" sz="1800" dirty="0">
                <a:solidFill>
                  <a:srgbClr val="0000FF"/>
                </a:solidFill>
                <a:effectLst/>
                <a:latin typeface="WarnockPro"/>
              </a:rPr>
              <a:t>21</a:t>
            </a:r>
            <a:r>
              <a:rPr lang="en-GB" sz="1800" dirty="0">
                <a:effectLst/>
                <a:latin typeface="WarnockPro"/>
              </a:rPr>
              <a:t>] and worsens depressive symptoms in those already depressed [</a:t>
            </a:r>
            <a:r>
              <a:rPr lang="en-GB" sz="1800" dirty="0">
                <a:solidFill>
                  <a:srgbClr val="0000FF"/>
                </a:solidFill>
                <a:effectLst/>
                <a:latin typeface="WarnockPro"/>
              </a:rPr>
              <a:t>22</a:t>
            </a:r>
            <a:r>
              <a:rPr lang="en-GB" sz="1800" dirty="0">
                <a:effectLst/>
                <a:latin typeface="WarnockPro"/>
              </a:rPr>
              <a:t>]. The mechanisms behind this complex, reciprocal inter-relationship between loneliness and depression are unclear [</a:t>
            </a:r>
            <a:r>
              <a:rPr lang="en-GB" sz="1800" dirty="0">
                <a:solidFill>
                  <a:srgbClr val="0000FF"/>
                </a:solidFill>
                <a:effectLst/>
                <a:latin typeface="WarnockPro"/>
              </a:rPr>
              <a:t>23</a:t>
            </a:r>
            <a:r>
              <a:rPr lang="en-GB" sz="1800" dirty="0">
                <a:effectLst/>
                <a:latin typeface="WarnockPro"/>
              </a:rPr>
              <a:t>]. </a:t>
            </a:r>
            <a:r>
              <a:rPr lang="en-GB" sz="1800" dirty="0" err="1">
                <a:effectLst/>
                <a:latin typeface="WarnockPro"/>
              </a:rPr>
              <a:t>Theoreti</a:t>
            </a:r>
            <a:r>
              <a:rPr lang="en-GB" sz="1800" dirty="0">
                <a:effectLst/>
                <a:latin typeface="WarnockPro"/>
              </a:rPr>
              <a:t>- </a:t>
            </a:r>
            <a:r>
              <a:rPr lang="en-GB" sz="1800" dirty="0" err="1">
                <a:effectLst/>
                <a:latin typeface="WarnockPro"/>
              </a:rPr>
              <a:t>cal</a:t>
            </a:r>
            <a:r>
              <a:rPr lang="en-GB" sz="1800" dirty="0">
                <a:effectLst/>
                <a:latin typeface="WarnockPro"/>
              </a:rPr>
              <a:t> models propose that loneliness has biological, social and cognitive consequences that can increase the risk of depression [</a:t>
            </a:r>
            <a:r>
              <a:rPr lang="en-GB" sz="1800" dirty="0">
                <a:solidFill>
                  <a:srgbClr val="0000FF"/>
                </a:solidFill>
                <a:effectLst/>
                <a:latin typeface="WarnockPro"/>
              </a:rPr>
              <a:t>24</a:t>
            </a:r>
            <a:r>
              <a:rPr lang="en-GB" sz="1800" dirty="0">
                <a:effectLst/>
                <a:latin typeface="WarnockPro"/>
              </a:rPr>
              <a:t>]. </a:t>
            </a:r>
            <a:endParaRPr lang="en-GB" dirty="0"/>
          </a:p>
        </p:txBody>
      </p:sp>
      <p:sp>
        <p:nvSpPr>
          <p:cNvPr id="4" name="Slide Number Placeholder 3"/>
          <p:cNvSpPr>
            <a:spLocks noGrp="1"/>
          </p:cNvSpPr>
          <p:nvPr>
            <p:ph type="sldNum" sz="quarter" idx="5"/>
          </p:nvPr>
        </p:nvSpPr>
        <p:spPr/>
        <p:txBody>
          <a:bodyPr/>
          <a:lstStyle/>
          <a:p>
            <a:fld id="{42336B4B-CD16-B442-B643-D3714C1D3026}" type="slidenum">
              <a:rPr lang="en-US" smtClean="0"/>
              <a:t>3</a:t>
            </a:fld>
            <a:endParaRPr lang="en-US"/>
          </a:p>
        </p:txBody>
      </p:sp>
    </p:spTree>
    <p:extLst>
      <p:ext uri="{BB962C8B-B14F-4D97-AF65-F5344CB8AC3E}">
        <p14:creationId xmlns:p14="http://schemas.microsoft.com/office/powerpoint/2010/main" val="3200378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panose="020F0502020204030204" pitchFamily="34" charset="0"/>
                <a:cs typeface="Calibri" panose="020F0502020204030204" pitchFamily="34" charset="0"/>
              </a:rPr>
              <a:t>Very few qualitative studies focussed exclusively on loneliness &amp; no existing overview of qualitative research on this topic</a:t>
            </a:r>
          </a:p>
        </p:txBody>
      </p:sp>
      <p:sp>
        <p:nvSpPr>
          <p:cNvPr id="4" name="Slide Number Placeholder 3"/>
          <p:cNvSpPr>
            <a:spLocks noGrp="1"/>
          </p:cNvSpPr>
          <p:nvPr>
            <p:ph type="sldNum" sz="quarter" idx="5"/>
          </p:nvPr>
        </p:nvSpPr>
        <p:spPr/>
        <p:txBody>
          <a:bodyPr/>
          <a:lstStyle/>
          <a:p>
            <a:fld id="{42336B4B-CD16-B442-B643-D3714C1D3026}" type="slidenum">
              <a:rPr lang="en-US" smtClean="0"/>
              <a:t>4</a:t>
            </a:fld>
            <a:endParaRPr lang="en-US"/>
          </a:p>
        </p:txBody>
      </p:sp>
    </p:spTree>
    <p:extLst>
      <p:ext uri="{BB962C8B-B14F-4D97-AF65-F5344CB8AC3E}">
        <p14:creationId xmlns:p14="http://schemas.microsoft.com/office/powerpoint/2010/main" val="1161831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Patient and Public Involvement in this study</a:t>
            </a:r>
          </a:p>
          <a:p>
            <a:pPr lvl="1"/>
            <a:r>
              <a:rPr lang="en-US" dirty="0">
                <a:latin typeface="Calibri" panose="020F0502020204030204" pitchFamily="34" charset="0"/>
                <a:cs typeface="Calibri" panose="020F0502020204030204" pitchFamily="34" charset="0"/>
              </a:rPr>
              <a:t>Patient Advisory Group of women with lived experience of perinatal mental illness</a:t>
            </a:r>
          </a:p>
          <a:p>
            <a:pPr lvl="1"/>
            <a:r>
              <a:rPr lang="en-US" dirty="0">
                <a:latin typeface="Calibri" panose="020F0502020204030204" pitchFamily="34" charset="0"/>
                <a:cs typeface="Calibri" panose="020F0502020204030204" pitchFamily="34" charset="0"/>
              </a:rPr>
              <a:t>Feedback on protocol, including shaping the initial research question</a:t>
            </a:r>
          </a:p>
          <a:p>
            <a:pPr lvl="1"/>
            <a:r>
              <a:rPr lang="en-US" dirty="0">
                <a:latin typeface="Calibri" panose="020F0502020204030204" pitchFamily="34" charset="0"/>
                <a:cs typeface="Calibri" panose="020F0502020204030204" pitchFamily="34" charset="0"/>
              </a:rPr>
              <a:t>1.5 hour online meeting during analysis stage – women drew on own experiences of loneliness in the perinatal period and gave feedback on initial findings and emerging themes –</a:t>
            </a:r>
          </a:p>
          <a:p>
            <a:pPr lvl="1"/>
            <a:r>
              <a:rPr lang="en-US" dirty="0">
                <a:latin typeface="Calibri" panose="020F0502020204030204" pitchFamily="34" charset="0"/>
                <a:cs typeface="Calibri" panose="020F0502020204030204" pitchFamily="34" charset="0"/>
              </a:rPr>
              <a:t>Helped to shape &amp; validate themes, identify gaps in the data</a:t>
            </a:r>
          </a:p>
        </p:txBody>
      </p:sp>
      <p:sp>
        <p:nvSpPr>
          <p:cNvPr id="4" name="Slide Number Placeholder 3"/>
          <p:cNvSpPr>
            <a:spLocks noGrp="1"/>
          </p:cNvSpPr>
          <p:nvPr>
            <p:ph type="sldNum" sz="quarter" idx="5"/>
          </p:nvPr>
        </p:nvSpPr>
        <p:spPr/>
        <p:txBody>
          <a:bodyPr/>
          <a:lstStyle/>
          <a:p>
            <a:fld id="{42336B4B-CD16-B442-B643-D3714C1D3026}" type="slidenum">
              <a:rPr lang="en-US" smtClean="0"/>
              <a:t>5</a:t>
            </a:fld>
            <a:endParaRPr lang="en-US"/>
          </a:p>
        </p:txBody>
      </p:sp>
    </p:spTree>
    <p:extLst>
      <p:ext uri="{BB962C8B-B14F-4D97-AF65-F5344CB8AC3E}">
        <p14:creationId xmlns:p14="http://schemas.microsoft.com/office/powerpoint/2010/main" val="1700117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6</a:t>
            </a:fld>
            <a:endParaRPr lang="en-US"/>
          </a:p>
        </p:txBody>
      </p:sp>
    </p:spTree>
    <p:extLst>
      <p:ext uri="{BB962C8B-B14F-4D97-AF65-F5344CB8AC3E}">
        <p14:creationId xmlns:p14="http://schemas.microsoft.com/office/powerpoint/2010/main" val="2962240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7</a:t>
            </a:fld>
            <a:endParaRPr lang="en-US"/>
          </a:p>
        </p:txBody>
      </p:sp>
    </p:spTree>
    <p:extLst>
      <p:ext uri="{BB962C8B-B14F-4D97-AF65-F5344CB8AC3E}">
        <p14:creationId xmlns:p14="http://schemas.microsoft.com/office/powerpoint/2010/main" val="3665599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8</a:t>
            </a:fld>
            <a:endParaRPr lang="en-US"/>
          </a:p>
        </p:txBody>
      </p:sp>
    </p:spTree>
    <p:extLst>
      <p:ext uri="{BB962C8B-B14F-4D97-AF65-F5344CB8AC3E}">
        <p14:creationId xmlns:p14="http://schemas.microsoft.com/office/powerpoint/2010/main" val="1587754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9</a:t>
            </a:fld>
            <a:endParaRPr lang="en-US"/>
          </a:p>
        </p:txBody>
      </p:sp>
    </p:spTree>
    <p:extLst>
      <p:ext uri="{BB962C8B-B14F-4D97-AF65-F5344CB8AC3E}">
        <p14:creationId xmlns:p14="http://schemas.microsoft.com/office/powerpoint/2010/main" val="1783009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a:t>
            </a:r>
            <a:r>
              <a:rPr lang="en-GB" sz="1800" i="1" dirty="0">
                <a:effectLst/>
                <a:latin typeface="WarnockPro"/>
              </a:rPr>
              <a:t>what comes out of your mouth is, ‘ No, I don’t need any help ’ even though inside, you’re screaming, and saying, ‘Yes, for God’s sake, help me.” </a:t>
            </a:r>
            <a:endParaRPr lang="en-GB" dirty="0"/>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Hiding symptoms could also be due to an increased fear of social services involvement or even potential child removal due to their depression (‘</a:t>
            </a:r>
            <a:r>
              <a:rPr lang="en-GB" sz="1800" i="1" dirty="0">
                <a:effectLst/>
                <a:latin typeface="WarnockPro"/>
              </a:rPr>
              <a:t>I just lied through my teeth because I thought, “What are they going to do if they find out I can’t be a good mom?</a:t>
            </a:r>
            <a:r>
              <a:rPr lang="en-GB" sz="1800" dirty="0">
                <a:effectLst/>
                <a:latin typeface="WarnockPro"/>
              </a:rPr>
              <a:t>”’ </a:t>
            </a:r>
            <a:endParaRPr lang="en-GB" dirty="0"/>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2336B4B-CD16-B442-B643-D3714C1D3026}" type="slidenum">
              <a:rPr lang="en-US" smtClean="0"/>
              <a:t>10</a:t>
            </a:fld>
            <a:endParaRPr lang="en-US"/>
          </a:p>
        </p:txBody>
      </p:sp>
    </p:spTree>
    <p:extLst>
      <p:ext uri="{BB962C8B-B14F-4D97-AF65-F5344CB8AC3E}">
        <p14:creationId xmlns:p14="http://schemas.microsoft.com/office/powerpoint/2010/main" val="1095893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a:t>
            </a:r>
            <a:r>
              <a:rPr lang="en-GB" sz="1800" i="1" dirty="0">
                <a:effectLst/>
                <a:latin typeface="WarnockPro"/>
              </a:rPr>
              <a:t>what comes out of your mouth is, ‘ No, I don’t need any help ’ even though inside, you’re screaming, and saying, ‘Yes, for God’s sake, help me.” </a:t>
            </a:r>
            <a:endParaRPr lang="en-GB" dirty="0"/>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Hiding symptoms could also be due to an increased fear of social services involvement or even potential child removal due to their depression (‘</a:t>
            </a:r>
            <a:r>
              <a:rPr lang="en-GB" sz="1800" i="1" dirty="0">
                <a:effectLst/>
                <a:latin typeface="WarnockPro"/>
              </a:rPr>
              <a:t>I just lied through my teeth because I thought, “What are they going to do if they find out I can’t be a good mom?</a:t>
            </a:r>
            <a:r>
              <a:rPr lang="en-GB" sz="1800" dirty="0">
                <a:effectLst/>
                <a:latin typeface="WarnockPro"/>
              </a:rPr>
              <a:t>”’ </a:t>
            </a:r>
            <a:endParaRPr lang="en-GB" dirty="0"/>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2336B4B-CD16-B442-B643-D3714C1D3026}" type="slidenum">
              <a:rPr lang="en-US" smtClean="0"/>
              <a:t>11</a:t>
            </a:fld>
            <a:endParaRPr lang="en-US"/>
          </a:p>
        </p:txBody>
      </p:sp>
    </p:spTree>
    <p:extLst>
      <p:ext uri="{BB962C8B-B14F-4D97-AF65-F5344CB8AC3E}">
        <p14:creationId xmlns:p14="http://schemas.microsoft.com/office/powerpoint/2010/main" val="372611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a:t>
            </a:r>
            <a:r>
              <a:rPr lang="en-GB" sz="1800" i="1" dirty="0">
                <a:effectLst/>
                <a:latin typeface="WarnockPro"/>
              </a:rPr>
              <a:t>what comes out of your mouth is, ‘ No, I don’t need any help ’ even though inside, you’re screaming, and saying, ‘Yes, for God’s sake, help me.” </a:t>
            </a:r>
            <a:endParaRPr lang="en-GB" dirty="0"/>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WarnockPro"/>
              </a:rPr>
              <a:t>Hiding symptoms could also be due to an increased fear of social services involvement or even potential child removal due to their depression (‘</a:t>
            </a:r>
            <a:r>
              <a:rPr lang="en-GB" sz="1800" i="1" dirty="0">
                <a:effectLst/>
                <a:latin typeface="WarnockPro"/>
              </a:rPr>
              <a:t>I just lied through my teeth because I thought, “What are they going to do if they find out I can’t be a good mom?</a:t>
            </a:r>
            <a:r>
              <a:rPr lang="en-GB" sz="1800" dirty="0">
                <a:effectLst/>
                <a:latin typeface="WarnockPro"/>
              </a:rPr>
              <a:t>”’ </a:t>
            </a:r>
            <a:endParaRPr lang="en-GB" dirty="0"/>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2336B4B-CD16-B442-B643-D3714C1D3026}" type="slidenum">
              <a:rPr lang="en-US" smtClean="0"/>
              <a:t>12</a:t>
            </a:fld>
            <a:endParaRPr lang="en-US"/>
          </a:p>
        </p:txBody>
      </p:sp>
    </p:spTree>
    <p:extLst>
      <p:ext uri="{BB962C8B-B14F-4D97-AF65-F5344CB8AC3E}">
        <p14:creationId xmlns:p14="http://schemas.microsoft.com/office/powerpoint/2010/main" val="2956623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13</a:t>
            </a:fld>
            <a:endParaRPr lang="en-US"/>
          </a:p>
        </p:txBody>
      </p:sp>
    </p:spTree>
    <p:extLst>
      <p:ext uri="{BB962C8B-B14F-4D97-AF65-F5344CB8AC3E}">
        <p14:creationId xmlns:p14="http://schemas.microsoft.com/office/powerpoint/2010/main" val="2909612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14</a:t>
            </a:fld>
            <a:endParaRPr lang="en-US"/>
          </a:p>
        </p:txBody>
      </p:sp>
    </p:spTree>
    <p:extLst>
      <p:ext uri="{BB962C8B-B14F-4D97-AF65-F5344CB8AC3E}">
        <p14:creationId xmlns:p14="http://schemas.microsoft.com/office/powerpoint/2010/main" val="3086534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15</a:t>
            </a:fld>
            <a:endParaRPr lang="en-US"/>
          </a:p>
        </p:txBody>
      </p:sp>
    </p:spTree>
    <p:extLst>
      <p:ext uri="{BB962C8B-B14F-4D97-AF65-F5344CB8AC3E}">
        <p14:creationId xmlns:p14="http://schemas.microsoft.com/office/powerpoint/2010/main" val="972645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Given the large number of studies in disadvantaged groups, we found that perinatal depression and loneliness seemed to exacerbate the multiple disadvantages that women from marginalised communities already face.  For example, the stigma and social isolation that mothers who were immigrants already experienced was made worse both by depression and new motherhood.</a:t>
            </a:r>
          </a:p>
        </p:txBody>
      </p:sp>
      <p:sp>
        <p:nvSpPr>
          <p:cNvPr id="4" name="Slide Number Placeholder 3"/>
          <p:cNvSpPr>
            <a:spLocks noGrp="1"/>
          </p:cNvSpPr>
          <p:nvPr>
            <p:ph type="sldNum" sz="quarter" idx="5"/>
          </p:nvPr>
        </p:nvSpPr>
        <p:spPr/>
        <p:txBody>
          <a:bodyPr/>
          <a:lstStyle/>
          <a:p>
            <a:fld id="{42336B4B-CD16-B442-B643-D3714C1D3026}" type="slidenum">
              <a:rPr lang="en-US" smtClean="0"/>
              <a:t>16</a:t>
            </a:fld>
            <a:endParaRPr lang="en-US"/>
          </a:p>
        </p:txBody>
      </p:sp>
    </p:spTree>
    <p:extLst>
      <p:ext uri="{BB962C8B-B14F-4D97-AF65-F5344CB8AC3E}">
        <p14:creationId xmlns:p14="http://schemas.microsoft.com/office/powerpoint/2010/main" val="1174005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E2EEFF"/>
                </a:solidFill>
                <a:effectLst/>
                <a:latin typeface="Google Sans"/>
              </a:rPr>
              <a:t>Emotional loneliness – 'the absence of meaningful </a:t>
            </a:r>
            <a:r>
              <a:rPr lang="en-GB" b="0" i="0" u="none" strike="noStrike" dirty="0" err="1">
                <a:solidFill>
                  <a:srgbClr val="E2EEFF"/>
                </a:solidFill>
                <a:effectLst/>
                <a:latin typeface="Google Sans"/>
              </a:rPr>
              <a:t>relationships'Social</a:t>
            </a:r>
            <a:r>
              <a:rPr lang="en-GB" b="0" i="0" u="none" strike="noStrike" dirty="0">
                <a:solidFill>
                  <a:srgbClr val="E2EEFF"/>
                </a:solidFill>
                <a:effectLst/>
                <a:latin typeface="Google Sans"/>
              </a:rPr>
              <a:t> loneliness – a 'perceived deficit in the quality of social connections'</a:t>
            </a:r>
            <a:r>
              <a:rPr lang="en-GB" b="0" i="0" u="none" strike="noStrike" dirty="0">
                <a:solidFill>
                  <a:srgbClr val="E8EAED"/>
                </a:solidFill>
                <a:effectLst/>
                <a:latin typeface="Google Sans"/>
              </a:rPr>
              <a:t> Existential loneliness – a 'feeling of fundamental separateness from others and the wider world'</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2336B4B-CD16-B442-B643-D3714C1D3026}" type="slidenum">
              <a:rPr lang="en-US" smtClean="0"/>
              <a:t>17</a:t>
            </a:fld>
            <a:endParaRPr lang="en-US"/>
          </a:p>
        </p:txBody>
      </p:sp>
    </p:spTree>
    <p:extLst>
      <p:ext uri="{BB962C8B-B14F-4D97-AF65-F5344CB8AC3E}">
        <p14:creationId xmlns:p14="http://schemas.microsoft.com/office/powerpoint/2010/main" val="1787704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18</a:t>
            </a:fld>
            <a:endParaRPr lang="en-US"/>
          </a:p>
        </p:txBody>
      </p:sp>
    </p:spTree>
    <p:extLst>
      <p:ext uri="{BB962C8B-B14F-4D97-AF65-F5344CB8AC3E}">
        <p14:creationId xmlns:p14="http://schemas.microsoft.com/office/powerpoint/2010/main" val="1051353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dirty="0">
                <a:latin typeface="Calibri" panose="020F0502020204030204" pitchFamily="34" charset="0"/>
                <a:cs typeface="Calibri" panose="020F0502020204030204" pitchFamily="34" charset="0"/>
              </a:rPr>
              <a:t>Results raise awareness of the experience of loneliness for women with perinatal depression &amp; their families – particularly given unique social isolation of pandemic </a:t>
            </a:r>
          </a:p>
          <a:p>
            <a:endParaRPr lang="en-US" sz="3600" dirty="0">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Messages for healthcare professionals &amp; commissioners:</a:t>
            </a:r>
          </a:p>
        </p:txBody>
      </p:sp>
      <p:sp>
        <p:nvSpPr>
          <p:cNvPr id="4" name="Slide Number Placeholder 3"/>
          <p:cNvSpPr>
            <a:spLocks noGrp="1"/>
          </p:cNvSpPr>
          <p:nvPr>
            <p:ph type="sldNum" sz="quarter" idx="5"/>
          </p:nvPr>
        </p:nvSpPr>
        <p:spPr/>
        <p:txBody>
          <a:bodyPr/>
          <a:lstStyle/>
          <a:p>
            <a:fld id="{42336B4B-CD16-B442-B643-D3714C1D3026}" type="slidenum">
              <a:rPr lang="en-US" smtClean="0"/>
              <a:t>19</a:t>
            </a:fld>
            <a:endParaRPr lang="en-US"/>
          </a:p>
        </p:txBody>
      </p:sp>
    </p:spTree>
    <p:extLst>
      <p:ext uri="{BB962C8B-B14F-4D97-AF65-F5344CB8AC3E}">
        <p14:creationId xmlns:p14="http://schemas.microsoft.com/office/powerpoint/2010/main" val="433987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is next/discuss opportunities to collaborate/provide links to outputs? (if anything).</a:t>
            </a:r>
          </a:p>
        </p:txBody>
      </p:sp>
      <p:sp>
        <p:nvSpPr>
          <p:cNvPr id="4" name="Slide Number Placeholder 3"/>
          <p:cNvSpPr>
            <a:spLocks noGrp="1"/>
          </p:cNvSpPr>
          <p:nvPr>
            <p:ph type="sldNum" sz="quarter" idx="5"/>
          </p:nvPr>
        </p:nvSpPr>
        <p:spPr/>
        <p:txBody>
          <a:bodyPr/>
          <a:lstStyle/>
          <a:p>
            <a:fld id="{42336B4B-CD16-B442-B643-D3714C1D3026}" type="slidenum">
              <a:rPr lang="en-US" smtClean="0"/>
              <a:t>20</a:t>
            </a:fld>
            <a:endParaRPr lang="en-US"/>
          </a:p>
        </p:txBody>
      </p:sp>
    </p:spTree>
    <p:extLst>
      <p:ext uri="{BB962C8B-B14F-4D97-AF65-F5344CB8AC3E}">
        <p14:creationId xmlns:p14="http://schemas.microsoft.com/office/powerpoint/2010/main" val="2952786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21</a:t>
            </a:fld>
            <a:endParaRPr lang="en-US"/>
          </a:p>
        </p:txBody>
      </p:sp>
    </p:spTree>
    <p:extLst>
      <p:ext uri="{BB962C8B-B14F-4D97-AF65-F5344CB8AC3E}">
        <p14:creationId xmlns:p14="http://schemas.microsoft.com/office/powerpoint/2010/main" val="2889341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22</a:t>
            </a:fld>
            <a:endParaRPr lang="en-US"/>
          </a:p>
        </p:txBody>
      </p:sp>
    </p:spTree>
    <p:extLst>
      <p:ext uri="{BB962C8B-B14F-4D97-AF65-F5344CB8AC3E}">
        <p14:creationId xmlns:p14="http://schemas.microsoft.com/office/powerpoint/2010/main" val="4123843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23</a:t>
            </a:fld>
            <a:endParaRPr lang="en-US"/>
          </a:p>
        </p:txBody>
      </p:sp>
    </p:spTree>
    <p:extLst>
      <p:ext uri="{BB962C8B-B14F-4D97-AF65-F5344CB8AC3E}">
        <p14:creationId xmlns:p14="http://schemas.microsoft.com/office/powerpoint/2010/main" val="4143607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24</a:t>
            </a:fld>
            <a:endParaRPr lang="en-US"/>
          </a:p>
        </p:txBody>
      </p:sp>
    </p:spTree>
    <p:extLst>
      <p:ext uri="{BB962C8B-B14F-4D97-AF65-F5344CB8AC3E}">
        <p14:creationId xmlns:p14="http://schemas.microsoft.com/office/powerpoint/2010/main" val="891089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There is a complex inter-relationship between loneliness &amp; depression</a:t>
            </a:r>
          </a:p>
        </p:txBody>
      </p:sp>
      <p:sp>
        <p:nvSpPr>
          <p:cNvPr id="4" name="Slide Number Placeholder 3"/>
          <p:cNvSpPr>
            <a:spLocks noGrp="1"/>
          </p:cNvSpPr>
          <p:nvPr>
            <p:ph type="sldNum" sz="quarter" idx="5"/>
          </p:nvPr>
        </p:nvSpPr>
        <p:spPr/>
        <p:txBody>
          <a:bodyPr/>
          <a:lstStyle/>
          <a:p>
            <a:fld id="{42336B4B-CD16-B442-B643-D3714C1D3026}" type="slidenum">
              <a:rPr lang="en-US" smtClean="0"/>
              <a:t>25</a:t>
            </a:fld>
            <a:endParaRPr lang="en-US"/>
          </a:p>
        </p:txBody>
      </p:sp>
    </p:spTree>
    <p:extLst>
      <p:ext uri="{BB962C8B-B14F-4D97-AF65-F5344CB8AC3E}">
        <p14:creationId xmlns:p14="http://schemas.microsoft.com/office/powerpoint/2010/main" val="1822245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20A1E8-6048-744F-BF8D-D527A8DE20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843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20A1E8-6048-744F-BF8D-D527A8DE20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372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p:txBody>
          <a:bodyPr wrap="square" numCol="1" anchor="t" anchorCtr="0" compatLnSpc="1">
            <a:prstTxWarp prst="textNoShape">
              <a:avLst/>
            </a:prstTxWarp>
          </a:bodyPr>
          <a:lstStyle/>
          <a:p>
            <a:pPr>
              <a:defRPr/>
            </a:pPr>
            <a:endParaRPr lang="en-GB" altLang="en-US" dirty="0"/>
          </a:p>
          <a:p>
            <a:pPr>
              <a:defRPr/>
            </a:pPr>
            <a:endParaRPr lang="en-GB" altLang="en-US" dirty="0"/>
          </a:p>
          <a:p>
            <a:pPr>
              <a:defRPr/>
            </a:pPr>
            <a:endParaRPr lang="en-GB" altLang="en-US" dirty="0"/>
          </a:p>
          <a:p>
            <a:pPr>
              <a:defRPr/>
            </a:pPr>
            <a:endParaRPr lang="en-GB" alt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F25C91E-FEB4-4687-9985-C0D157E34761}"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89278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9/18/2024</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574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0CAFDA3-320A-C24D-A7A1-20C1267EC987}"/>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D2411669-6E2C-2243-99CD-6BC9D724FA1F}"/>
                </a:ext>
              </a:extLst>
            </p:cNvPr>
            <p:cNvSpPr/>
            <p:nvPr/>
          </p:nvSpPr>
          <p:spPr>
            <a:xfrm>
              <a:off x="8928528"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E0C522-0F40-ED44-A700-F1BCD1CF74F5}"/>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B79B4380-CBEC-C341-A10E-5EF9A8597959}"/>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F04AD70E-5490-4C4E-A05D-D67949C51A74}"/>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28A8883-9F24-0047-92B7-45B3D2E7D9C0}"/>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AC3A3BB-FD2C-FB44-9478-FA87EF229D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F46B3B1-E981-BB40-B916-51A6D3851969}"/>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EA7DAE92-7D6B-B042-83BE-047C8EC322A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06AADCE6-4277-EA49-AF23-63B53CA6772A}"/>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58CEA343-047B-DF4E-A7A8-881C7740EA3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FCCBAA07-17CE-2740-AA04-AEDA5EAD2796}"/>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BF15C430-7951-6040-BD4C-4E996E94480E}"/>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0B3467F9-370D-5C4C-9EDE-E0CA0E401568}"/>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2270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ABDDED5-B489-454D-A72D-46C9473AB018}"/>
              </a:ext>
            </a:extLst>
          </p:cNvPr>
          <p:cNvGrpSpPr/>
          <p:nvPr/>
        </p:nvGrpSpPr>
        <p:grpSpPr>
          <a:xfrm>
            <a:off x="6201388" y="0"/>
            <a:ext cx="5990612" cy="6858001"/>
            <a:chOff x="6201388" y="0"/>
            <a:chExt cx="5990612" cy="6858001"/>
          </a:xfrm>
        </p:grpSpPr>
        <p:sp>
          <p:nvSpPr>
            <p:cNvPr id="40" name="Oval 39">
              <a:extLst>
                <a:ext uri="{FF2B5EF4-FFF2-40B4-BE49-F238E27FC236}">
                  <a16:creationId xmlns:a16="http://schemas.microsoft.com/office/drawing/2014/main" id="{E6338A9A-49A1-B04D-B479-43604A5CD6D5}"/>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3151B6D8-101B-F34D-992A-1668DB5D0067}"/>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41">
              <a:extLst>
                <a:ext uri="{FF2B5EF4-FFF2-40B4-BE49-F238E27FC236}">
                  <a16:creationId xmlns:a16="http://schemas.microsoft.com/office/drawing/2014/main" id="{21D4DE71-EB1A-E74C-9364-5FEC5377F4EF}"/>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a:extLst>
                <a:ext uri="{FF2B5EF4-FFF2-40B4-BE49-F238E27FC236}">
                  <a16:creationId xmlns:a16="http://schemas.microsoft.com/office/drawing/2014/main" id="{BD99A5CD-9D3A-DA46-AD96-34B9DB522051}"/>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537DF9-74F2-924C-9B63-22B100C80C92}"/>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7655457-8E4D-F34C-A595-66A45E9C3A1F}"/>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FB0E8D2C-8947-E44C-BC5F-F81B083DAA3E}"/>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ED57F45D-85B8-AC49-A2BA-E941F1BE7F15}"/>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DA576359-CAE3-634C-8DF8-A834BCD7D668}"/>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6343F35-6601-BD4A-B9A5-25361D0453D2}"/>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D1C169-DCD9-9C4B-91B1-519621155A64}"/>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2328AC7-E0BC-0E46-A25B-11D523EC8100}"/>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2BBE02A-588F-6C4D-B310-694098C6A340}"/>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6751D5A0-C90A-0A44-8654-CFE1B719B35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Oval 53">
              <a:extLst>
                <a:ext uri="{FF2B5EF4-FFF2-40B4-BE49-F238E27FC236}">
                  <a16:creationId xmlns:a16="http://schemas.microsoft.com/office/drawing/2014/main" id="{0F0FA086-0D80-B74A-9B37-5EACDE30D61F}"/>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022E302-2A55-8844-A50B-DC16D075E16B}"/>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4B325F5-A048-2843-A40B-3B2B31ECED76}"/>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707B616-7E85-5442-B46B-AF9426A7A0E9}"/>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57">
              <a:extLst>
                <a:ext uri="{FF2B5EF4-FFF2-40B4-BE49-F238E27FC236}">
                  <a16:creationId xmlns:a16="http://schemas.microsoft.com/office/drawing/2014/main" id="{08914A00-D181-5847-A150-77CE67F94369}"/>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58">
              <a:extLst>
                <a:ext uri="{FF2B5EF4-FFF2-40B4-BE49-F238E27FC236}">
                  <a16:creationId xmlns:a16="http://schemas.microsoft.com/office/drawing/2014/main" id="{DAF2D976-5F49-2848-B465-C85708A6D706}"/>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5E333474-B850-354C-A2E2-01735C948D47}"/>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60">
              <a:extLst>
                <a:ext uri="{FF2B5EF4-FFF2-40B4-BE49-F238E27FC236}">
                  <a16:creationId xmlns:a16="http://schemas.microsoft.com/office/drawing/2014/main" id="{BC25646C-71B3-4A44-A4FE-C3CABE5580BB}"/>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B598CFE9-67EE-E342-9EF7-F40A1E0BE59E}"/>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1E29AD13-94FE-1349-A28E-10F6E780F510}"/>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948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42ECFEB-12CF-4C4F-BC8A-5816C27CA565}"/>
              </a:ext>
            </a:extLst>
          </p:cNvPr>
          <p:cNvGrpSpPr/>
          <p:nvPr/>
        </p:nvGrpSpPr>
        <p:grpSpPr>
          <a:xfrm>
            <a:off x="10290315" y="0"/>
            <a:ext cx="1901686" cy="6858000"/>
            <a:chOff x="10290315" y="0"/>
            <a:chExt cx="1901686" cy="6858000"/>
          </a:xfrm>
        </p:grpSpPr>
        <p:sp>
          <p:nvSpPr>
            <p:cNvPr id="18" name="Oval 17">
              <a:extLst>
                <a:ext uri="{FF2B5EF4-FFF2-40B4-BE49-F238E27FC236}">
                  <a16:creationId xmlns:a16="http://schemas.microsoft.com/office/drawing/2014/main" id="{626C9482-2804-144B-88B2-0AF191BD757D}"/>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1363F79-96BD-9240-86E2-DF26C9C2437D}"/>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153F0BF1-DA57-1D49-82F0-802F4D385A85}"/>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CD42A1B-A03A-C946-8A2A-CE437EA433FD}"/>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591FE00-3AAF-9B4B-8107-E94D50828227}"/>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49E92E9-89A7-4842-B271-411C7DF75D2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C29C99-0841-9F46-AB1A-E9751DFE448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681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7D16A9C-7411-5242-A59C-816B8907E3BE}"/>
              </a:ext>
            </a:extLst>
          </p:cNvPr>
          <p:cNvGrpSpPr/>
          <p:nvPr/>
        </p:nvGrpSpPr>
        <p:grpSpPr>
          <a:xfrm>
            <a:off x="10290315" y="0"/>
            <a:ext cx="1901686" cy="6858000"/>
            <a:chOff x="10290315" y="0"/>
            <a:chExt cx="1901686" cy="6858000"/>
          </a:xfrm>
        </p:grpSpPr>
        <p:sp>
          <p:nvSpPr>
            <p:cNvPr id="20" name="Oval 19">
              <a:extLst>
                <a:ext uri="{FF2B5EF4-FFF2-40B4-BE49-F238E27FC236}">
                  <a16:creationId xmlns:a16="http://schemas.microsoft.com/office/drawing/2014/main" id="{A997260B-7D44-7049-B605-7FD6E6CE5612}"/>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5D6AF601-77C3-D74A-B1E5-7F33703A6927}"/>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DFCA921-0F9E-2E41-A285-75409E25501A}"/>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20B9E03-438B-FC42-9DA1-835D5BC3FE8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670E1F-61CD-8940-A898-6D5092A78BB9}"/>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080C64CF-0C6A-3449-9709-AE038C4A7995}"/>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FEC46D5B-957F-A24C-8E36-CC71F660EC8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661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DF52F6-A06E-0343-95B8-DAAC38DB4B8C}"/>
              </a:ext>
            </a:extLst>
          </p:cNvPr>
          <p:cNvGrpSpPr/>
          <p:nvPr/>
        </p:nvGrpSpPr>
        <p:grpSpPr>
          <a:xfrm>
            <a:off x="10290315" y="0"/>
            <a:ext cx="1901686" cy="6858000"/>
            <a:chOff x="10290315" y="0"/>
            <a:chExt cx="1901686" cy="6858000"/>
          </a:xfrm>
        </p:grpSpPr>
        <p:sp>
          <p:nvSpPr>
            <p:cNvPr id="16" name="Oval 15">
              <a:extLst>
                <a:ext uri="{FF2B5EF4-FFF2-40B4-BE49-F238E27FC236}">
                  <a16:creationId xmlns:a16="http://schemas.microsoft.com/office/drawing/2014/main" id="{67092C52-7052-0749-9DA0-9374DBF495AE}"/>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64E1C2F-81E1-C44D-859C-946596C950F2}"/>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3626485-4263-0A44-9561-E278A7056C33}"/>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7D45AAB5-3CCC-DE4A-A962-3702911B55C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CAFB16F-8EDE-D44F-A51E-34EDC41E7404}"/>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DCD51329-732C-BB4C-98E5-715BAF9F8853}"/>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192B5D44-BC55-AF4C-984D-C8231B22F80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203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9/18/2024</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3870064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810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596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9/18/2024</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388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9/18/2024</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93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imated holding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D09B55-A617-8C42-98B6-E643FEDD2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5523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olding slide - Blue">
    <p:spTree>
      <p:nvGrpSpPr>
        <p:cNvPr id="1" name=""/>
        <p:cNvGrpSpPr/>
        <p:nvPr/>
      </p:nvGrpSpPr>
      <p:grpSpPr>
        <a:xfrm>
          <a:off x="0" y="0"/>
          <a:ext cx="0" cy="0"/>
          <a:chOff x="0" y="0"/>
          <a:chExt cx="0" cy="0"/>
        </a:xfrm>
      </p:grpSpPr>
      <p:pic>
        <p:nvPicPr>
          <p:cNvPr id="8" name="Picture 7" descr="A picture containing loop knot, connector&#10;&#10;Description automatically generated">
            <a:extLst>
              <a:ext uri="{FF2B5EF4-FFF2-40B4-BE49-F238E27FC236}">
                <a16:creationId xmlns:a16="http://schemas.microsoft.com/office/drawing/2014/main" id="{10C0E4A6-9EFF-D74A-96B2-F7FCB61202E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Graphic 4">
            <a:extLst>
              <a:ext uri="{FF2B5EF4-FFF2-40B4-BE49-F238E27FC236}">
                <a16:creationId xmlns:a16="http://schemas.microsoft.com/office/drawing/2014/main" id="{4E68AE3E-0392-E541-8825-BE72AD3AF611}"/>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803597" y="2128633"/>
            <a:ext cx="4584807" cy="1976209"/>
          </a:xfrm>
          <a:prstGeom prst="rect">
            <a:avLst/>
          </a:prstGeom>
        </p:spPr>
      </p:pic>
    </p:spTree>
    <p:extLst>
      <p:ext uri="{BB962C8B-B14F-4D97-AF65-F5344CB8AC3E}">
        <p14:creationId xmlns:p14="http://schemas.microsoft.com/office/powerpoint/2010/main" val="3402412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olding slide - Blue - Change logo">
    <p:spTree>
      <p:nvGrpSpPr>
        <p:cNvPr id="1" name=""/>
        <p:cNvGrpSpPr/>
        <p:nvPr/>
      </p:nvGrpSpPr>
      <p:grpSpPr>
        <a:xfrm>
          <a:off x="0" y="0"/>
          <a:ext cx="0" cy="0"/>
          <a:chOff x="0" y="0"/>
          <a:chExt cx="0" cy="0"/>
        </a:xfrm>
      </p:grpSpPr>
      <p:pic>
        <p:nvPicPr>
          <p:cNvPr id="8" name="Picture 7" descr="A picture containing loop knot, connector&#10;&#10;Description automatically generated">
            <a:extLst>
              <a:ext uri="{FF2B5EF4-FFF2-40B4-BE49-F238E27FC236}">
                <a16:creationId xmlns:a16="http://schemas.microsoft.com/office/drawing/2014/main" id="{10C0E4A6-9EFF-D74A-96B2-F7FCB61202E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EE7A775E-C3AC-2F41-BEA0-B04C1A8E6725}"/>
              </a:ext>
            </a:extLst>
          </p:cNvPr>
          <p:cNvSpPr>
            <a:spLocks noGrp="1"/>
          </p:cNvSpPr>
          <p:nvPr>
            <p:ph type="pic" sz="quarter" idx="10" hasCustomPrompt="1"/>
          </p:nvPr>
        </p:nvSpPr>
        <p:spPr>
          <a:xfrm>
            <a:off x="3689350" y="2090058"/>
            <a:ext cx="4927012" cy="2223247"/>
          </a:xfrm>
        </p:spPr>
        <p:txBody>
          <a:bodyPr/>
          <a:lstStyle>
            <a:lvl1pPr algn="ctr">
              <a:buFont typeface="Arial" panose="020B0604020202020204" pitchFamily="34" charset="0"/>
              <a:buNone/>
              <a:defRPr>
                <a:solidFill>
                  <a:schemeClr val="bg1"/>
                </a:solidFill>
              </a:defRPr>
            </a:lvl1pPr>
          </a:lstStyle>
          <a:p>
            <a:r>
              <a:rPr lang="en-US" dirty="0"/>
              <a:t>Click to insert your logo</a:t>
            </a:r>
          </a:p>
        </p:txBody>
      </p:sp>
    </p:spTree>
    <p:extLst>
      <p:ext uri="{BB962C8B-B14F-4D97-AF65-F5344CB8AC3E}">
        <p14:creationId xmlns:p14="http://schemas.microsoft.com/office/powerpoint/2010/main" val="3744161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lding slide - 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C0E4A6-9EFF-D74A-96B2-F7FCB61202E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786"/>
            <a:ext cx="12192000" cy="6854429"/>
          </a:xfrm>
          <a:prstGeom prst="rect">
            <a:avLst/>
          </a:prstGeom>
        </p:spPr>
      </p:pic>
      <p:pic>
        <p:nvPicPr>
          <p:cNvPr id="5" name="Graphic 4">
            <a:extLst>
              <a:ext uri="{FF2B5EF4-FFF2-40B4-BE49-F238E27FC236}">
                <a16:creationId xmlns:a16="http://schemas.microsoft.com/office/drawing/2014/main" id="{4E68AE3E-0392-E541-8825-BE72AD3AF611}"/>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803596" y="2128633"/>
            <a:ext cx="4584805" cy="1976209"/>
          </a:xfrm>
          <a:prstGeom prst="rect">
            <a:avLst/>
          </a:prstGeom>
        </p:spPr>
      </p:pic>
    </p:spTree>
    <p:extLst>
      <p:ext uri="{BB962C8B-B14F-4D97-AF65-F5344CB8AC3E}">
        <p14:creationId xmlns:p14="http://schemas.microsoft.com/office/powerpoint/2010/main" val="3691130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olding slide - White - Change logo">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C0E4A6-9EFF-D74A-96B2-F7FCB61202E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786"/>
            <a:ext cx="12192000" cy="6854429"/>
          </a:xfrm>
          <a:prstGeom prst="rect">
            <a:avLst/>
          </a:prstGeom>
        </p:spPr>
      </p:pic>
      <p:sp>
        <p:nvSpPr>
          <p:cNvPr id="4" name="Picture Placeholder 2">
            <a:extLst>
              <a:ext uri="{FF2B5EF4-FFF2-40B4-BE49-F238E27FC236}">
                <a16:creationId xmlns:a16="http://schemas.microsoft.com/office/drawing/2014/main" id="{8AED0435-D83A-1742-BBC9-8E7BAEADF61B}"/>
              </a:ext>
            </a:extLst>
          </p:cNvPr>
          <p:cNvSpPr>
            <a:spLocks noGrp="1"/>
          </p:cNvSpPr>
          <p:nvPr>
            <p:ph type="pic" sz="quarter" idx="10" hasCustomPrompt="1"/>
          </p:nvPr>
        </p:nvSpPr>
        <p:spPr>
          <a:xfrm>
            <a:off x="3689350" y="2090058"/>
            <a:ext cx="4927012" cy="2223247"/>
          </a:xfrm>
        </p:spPr>
        <p:txBody>
          <a:bodyPr/>
          <a:lstStyle>
            <a:lvl1pPr algn="ctr">
              <a:buFont typeface="Arial" panose="020B0604020202020204" pitchFamily="34" charset="0"/>
              <a:buNone/>
              <a:defRPr>
                <a:solidFill>
                  <a:schemeClr val="tx1">
                    <a:lumMod val="50000"/>
                    <a:lumOff val="50000"/>
                  </a:schemeClr>
                </a:solidFill>
              </a:defRPr>
            </a:lvl1pPr>
          </a:lstStyle>
          <a:p>
            <a:r>
              <a:rPr lang="en-US" dirty="0"/>
              <a:t>Click to insert your logo</a:t>
            </a:r>
          </a:p>
        </p:txBody>
      </p:sp>
    </p:spTree>
    <p:extLst>
      <p:ext uri="{BB962C8B-B14F-4D97-AF65-F5344CB8AC3E}">
        <p14:creationId xmlns:p14="http://schemas.microsoft.com/office/powerpoint/2010/main" val="20646556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 blue">
    <p:spTree>
      <p:nvGrpSpPr>
        <p:cNvPr id="1" name=""/>
        <p:cNvGrpSpPr/>
        <p:nvPr/>
      </p:nvGrpSpPr>
      <p:grpSpPr>
        <a:xfrm>
          <a:off x="0" y="0"/>
          <a:ext cx="0" cy="0"/>
          <a:chOff x="0" y="0"/>
          <a:chExt cx="0" cy="0"/>
        </a:xfrm>
      </p:grpSpPr>
      <p:pic>
        <p:nvPicPr>
          <p:cNvPr id="10" name="Picture 9" descr="A close - up of a rope&#10;&#10;Description automatically generated with low confidence">
            <a:extLst>
              <a:ext uri="{FF2B5EF4-FFF2-40B4-BE49-F238E27FC236}">
                <a16:creationId xmlns:a16="http://schemas.microsoft.com/office/drawing/2014/main" id="{4AE373A4-858B-EE49-A9E2-E514FD14324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786"/>
            <a:ext cx="12263717" cy="6854429"/>
          </a:xfrm>
          <a:prstGeom prst="rect">
            <a:avLst/>
          </a:prstGeom>
        </p:spPr>
      </p:pic>
      <p:sp>
        <p:nvSpPr>
          <p:cNvPr id="2" name="Title 1"/>
          <p:cNvSpPr>
            <a:spLocks noGrp="1"/>
          </p:cNvSpPr>
          <p:nvPr>
            <p:ph type="ctrTitle" hasCustomPrompt="1"/>
          </p:nvPr>
        </p:nvSpPr>
        <p:spPr>
          <a:xfrm>
            <a:off x="642899" y="1600200"/>
            <a:ext cx="9144000" cy="1909763"/>
          </a:xfrm>
        </p:spPr>
        <p:txBody>
          <a:bodyPr anchor="b"/>
          <a:lstStyle>
            <a:lvl1pPr algn="l">
              <a:defRPr sz="5067" spc="-133" baseline="0">
                <a:solidFill>
                  <a:schemeClr val="bg1"/>
                </a:solidFill>
              </a:defRPr>
            </a:lvl1pPr>
          </a:lstStyle>
          <a:p>
            <a:r>
              <a:rPr lang="en-GB" dirty="0"/>
              <a:t>Click to add title</a:t>
            </a:r>
            <a:endParaRPr lang="en-US" dirty="0"/>
          </a:p>
        </p:txBody>
      </p:sp>
      <p:sp>
        <p:nvSpPr>
          <p:cNvPr id="3" name="Subtitle 2"/>
          <p:cNvSpPr>
            <a:spLocks noGrp="1"/>
          </p:cNvSpPr>
          <p:nvPr>
            <p:ph type="subTitle" idx="1" hasCustomPrompt="1"/>
          </p:nvPr>
        </p:nvSpPr>
        <p:spPr>
          <a:xfrm>
            <a:off x="642899" y="3611533"/>
            <a:ext cx="9144000" cy="681280"/>
          </a:xfrm>
        </p:spPr>
        <p:txBody>
          <a:bodyPr>
            <a:noAutofit/>
          </a:bodyPr>
          <a:lstStyle>
            <a:lvl1pPr marL="0" indent="0" algn="l">
              <a:buNone/>
              <a:defRPr sz="3733" spc="-27"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subtitle or delete box</a:t>
            </a:r>
            <a:endParaRPr lang="en-US" dirty="0"/>
          </a:p>
        </p:txBody>
      </p:sp>
      <p:pic>
        <p:nvPicPr>
          <p:cNvPr id="11" name="Graphic 10">
            <a:extLst>
              <a:ext uri="{FF2B5EF4-FFF2-40B4-BE49-F238E27FC236}">
                <a16:creationId xmlns:a16="http://schemas.microsoft.com/office/drawing/2014/main" id="{224B4FDC-3E58-F24C-AE25-D3C2D600BCC3}"/>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2868" y="404538"/>
            <a:ext cx="2538293" cy="1094092"/>
          </a:xfrm>
          <a:prstGeom prst="rect">
            <a:avLst/>
          </a:prstGeom>
        </p:spPr>
      </p:pic>
    </p:spTree>
    <p:extLst>
      <p:ext uri="{BB962C8B-B14F-4D97-AF65-F5344CB8AC3E}">
        <p14:creationId xmlns:p14="http://schemas.microsoft.com/office/powerpoint/2010/main" val="3237565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blue - change logo">
    <p:spTree>
      <p:nvGrpSpPr>
        <p:cNvPr id="1" name=""/>
        <p:cNvGrpSpPr/>
        <p:nvPr/>
      </p:nvGrpSpPr>
      <p:grpSpPr>
        <a:xfrm>
          <a:off x="0" y="0"/>
          <a:ext cx="0" cy="0"/>
          <a:chOff x="0" y="0"/>
          <a:chExt cx="0" cy="0"/>
        </a:xfrm>
      </p:grpSpPr>
      <p:pic>
        <p:nvPicPr>
          <p:cNvPr id="10" name="Picture 9" descr="A close - up of a rope&#10;&#10;Description automatically generated with low confidence">
            <a:extLst>
              <a:ext uri="{FF2B5EF4-FFF2-40B4-BE49-F238E27FC236}">
                <a16:creationId xmlns:a16="http://schemas.microsoft.com/office/drawing/2014/main" id="{4AE373A4-858B-EE49-A9E2-E514FD14324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786"/>
            <a:ext cx="12263717" cy="6854429"/>
          </a:xfrm>
          <a:prstGeom prst="rect">
            <a:avLst/>
          </a:prstGeom>
        </p:spPr>
      </p:pic>
      <p:sp>
        <p:nvSpPr>
          <p:cNvPr id="2" name="Title 1"/>
          <p:cNvSpPr>
            <a:spLocks noGrp="1"/>
          </p:cNvSpPr>
          <p:nvPr>
            <p:ph type="ctrTitle" hasCustomPrompt="1"/>
          </p:nvPr>
        </p:nvSpPr>
        <p:spPr>
          <a:xfrm>
            <a:off x="642899" y="1891003"/>
            <a:ext cx="9144000" cy="1618959"/>
          </a:xfrm>
        </p:spPr>
        <p:txBody>
          <a:bodyPr anchor="b"/>
          <a:lstStyle>
            <a:lvl1pPr algn="l">
              <a:defRPr sz="5067" spc="-133" baseline="0">
                <a:solidFill>
                  <a:schemeClr val="bg1"/>
                </a:solidFill>
              </a:defRPr>
            </a:lvl1pPr>
          </a:lstStyle>
          <a:p>
            <a:r>
              <a:rPr lang="en-GB" dirty="0"/>
              <a:t>Click to add title</a:t>
            </a:r>
            <a:endParaRPr lang="en-US" dirty="0"/>
          </a:p>
        </p:txBody>
      </p:sp>
      <p:sp>
        <p:nvSpPr>
          <p:cNvPr id="3" name="Subtitle 2"/>
          <p:cNvSpPr>
            <a:spLocks noGrp="1"/>
          </p:cNvSpPr>
          <p:nvPr>
            <p:ph type="subTitle" idx="1" hasCustomPrompt="1"/>
          </p:nvPr>
        </p:nvSpPr>
        <p:spPr>
          <a:xfrm>
            <a:off x="642899" y="3611533"/>
            <a:ext cx="9144000" cy="681280"/>
          </a:xfrm>
        </p:spPr>
        <p:txBody>
          <a:bodyPr>
            <a:noAutofit/>
          </a:bodyPr>
          <a:lstStyle>
            <a:lvl1pPr marL="0" indent="0" algn="l">
              <a:buNone/>
              <a:defRPr sz="3733" spc="-27"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subtitle or delete box</a:t>
            </a:r>
            <a:endParaRPr lang="en-US" dirty="0"/>
          </a:p>
        </p:txBody>
      </p:sp>
      <p:sp>
        <p:nvSpPr>
          <p:cNvPr id="8" name="Picture Placeholder 2">
            <a:extLst>
              <a:ext uri="{FF2B5EF4-FFF2-40B4-BE49-F238E27FC236}">
                <a16:creationId xmlns:a16="http://schemas.microsoft.com/office/drawing/2014/main" id="{BE9B6EBE-C174-4646-AA25-A073E2523196}"/>
              </a:ext>
            </a:extLst>
          </p:cNvPr>
          <p:cNvSpPr>
            <a:spLocks noGrp="1"/>
          </p:cNvSpPr>
          <p:nvPr>
            <p:ph type="pic" sz="quarter" idx="10" hasCustomPrompt="1"/>
          </p:nvPr>
        </p:nvSpPr>
        <p:spPr>
          <a:xfrm>
            <a:off x="424575" y="413950"/>
            <a:ext cx="2909564" cy="1477053"/>
          </a:xfrm>
        </p:spPr>
        <p:txBody>
          <a:bodyPr/>
          <a:lstStyle>
            <a:lvl1pPr marL="0" indent="0" algn="ctr">
              <a:buFont typeface="Arial" panose="020B0604020202020204" pitchFamily="34" charset="0"/>
              <a:buNone/>
              <a:defRPr>
                <a:solidFill>
                  <a:schemeClr val="bg1"/>
                </a:solidFill>
              </a:defRPr>
            </a:lvl1pPr>
          </a:lstStyle>
          <a:p>
            <a:r>
              <a:rPr lang="en-US" dirty="0"/>
              <a:t>Click to insert </a:t>
            </a:r>
            <a:br>
              <a:rPr lang="en-US" dirty="0"/>
            </a:br>
            <a:r>
              <a:rPr lang="en-US" dirty="0"/>
              <a:t>your logo</a:t>
            </a:r>
          </a:p>
        </p:txBody>
      </p:sp>
    </p:spTree>
    <p:extLst>
      <p:ext uri="{BB962C8B-B14F-4D97-AF65-F5344CB8AC3E}">
        <p14:creationId xmlns:p14="http://schemas.microsoft.com/office/powerpoint/2010/main" val="2970550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 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08E623-AB85-B14F-94AA-2B18C16F57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786"/>
            <a:ext cx="12192000" cy="6854429"/>
          </a:xfrm>
          <a:prstGeom prst="rect">
            <a:avLst/>
          </a:prstGeom>
        </p:spPr>
      </p:pic>
      <p:sp>
        <p:nvSpPr>
          <p:cNvPr id="2" name="Title 1"/>
          <p:cNvSpPr>
            <a:spLocks noGrp="1"/>
          </p:cNvSpPr>
          <p:nvPr>
            <p:ph type="ctrTitle" hasCustomPrompt="1"/>
          </p:nvPr>
        </p:nvSpPr>
        <p:spPr>
          <a:xfrm>
            <a:off x="642899" y="1600200"/>
            <a:ext cx="9144000" cy="1909763"/>
          </a:xfrm>
        </p:spPr>
        <p:txBody>
          <a:bodyPr anchor="b"/>
          <a:lstStyle>
            <a:lvl1pPr algn="l">
              <a:defRPr sz="5067" spc="-133" baseline="0">
                <a:solidFill>
                  <a:schemeClr val="tx2"/>
                </a:solidFill>
              </a:defRPr>
            </a:lvl1pPr>
          </a:lstStyle>
          <a:p>
            <a:r>
              <a:rPr lang="en-GB" dirty="0"/>
              <a:t>Click to add title</a:t>
            </a:r>
            <a:endParaRPr lang="en-US" dirty="0"/>
          </a:p>
        </p:txBody>
      </p:sp>
      <p:sp>
        <p:nvSpPr>
          <p:cNvPr id="3" name="Subtitle 2"/>
          <p:cNvSpPr>
            <a:spLocks noGrp="1"/>
          </p:cNvSpPr>
          <p:nvPr>
            <p:ph type="subTitle" idx="1" hasCustomPrompt="1"/>
          </p:nvPr>
        </p:nvSpPr>
        <p:spPr>
          <a:xfrm>
            <a:off x="642899" y="3611533"/>
            <a:ext cx="9144000" cy="681280"/>
          </a:xfrm>
        </p:spPr>
        <p:txBody>
          <a:bodyPr>
            <a:noAutofit/>
          </a:bodyPr>
          <a:lstStyle>
            <a:lvl1pPr marL="0" indent="0" algn="l">
              <a:buNone/>
              <a:defRPr sz="3733" spc="-53" baseline="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subtitle or delete box</a:t>
            </a:r>
            <a:endParaRPr lang="en-US" dirty="0"/>
          </a:p>
        </p:txBody>
      </p:sp>
      <p:pic>
        <p:nvPicPr>
          <p:cNvPr id="11" name="Graphic 10">
            <a:extLst>
              <a:ext uri="{FF2B5EF4-FFF2-40B4-BE49-F238E27FC236}">
                <a16:creationId xmlns:a16="http://schemas.microsoft.com/office/drawing/2014/main" id="{224B4FDC-3E58-F24C-AE25-D3C2D600BCC3}"/>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32868" y="404537"/>
            <a:ext cx="2538293" cy="1094091"/>
          </a:xfrm>
          <a:prstGeom prst="rect">
            <a:avLst/>
          </a:prstGeom>
        </p:spPr>
      </p:pic>
    </p:spTree>
    <p:extLst>
      <p:ext uri="{BB962C8B-B14F-4D97-AF65-F5344CB8AC3E}">
        <p14:creationId xmlns:p14="http://schemas.microsoft.com/office/powerpoint/2010/main" val="39657408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white - change 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08E623-AB85-B14F-94AA-2B18C16F57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786"/>
            <a:ext cx="12192000" cy="6854429"/>
          </a:xfrm>
          <a:prstGeom prst="rect">
            <a:avLst/>
          </a:prstGeom>
        </p:spPr>
      </p:pic>
      <p:sp>
        <p:nvSpPr>
          <p:cNvPr id="2" name="Title 1"/>
          <p:cNvSpPr>
            <a:spLocks noGrp="1"/>
          </p:cNvSpPr>
          <p:nvPr>
            <p:ph type="ctrTitle" hasCustomPrompt="1"/>
          </p:nvPr>
        </p:nvSpPr>
        <p:spPr>
          <a:xfrm>
            <a:off x="642899" y="1600200"/>
            <a:ext cx="9144000" cy="1909763"/>
          </a:xfrm>
        </p:spPr>
        <p:txBody>
          <a:bodyPr anchor="b"/>
          <a:lstStyle>
            <a:lvl1pPr algn="l">
              <a:defRPr sz="5067" spc="-133" baseline="0">
                <a:solidFill>
                  <a:schemeClr val="tx2"/>
                </a:solidFill>
              </a:defRPr>
            </a:lvl1pPr>
          </a:lstStyle>
          <a:p>
            <a:r>
              <a:rPr lang="en-GB" dirty="0"/>
              <a:t>Click to add title</a:t>
            </a:r>
            <a:endParaRPr lang="en-US" dirty="0"/>
          </a:p>
        </p:txBody>
      </p:sp>
      <p:sp>
        <p:nvSpPr>
          <p:cNvPr id="3" name="Subtitle 2"/>
          <p:cNvSpPr>
            <a:spLocks noGrp="1"/>
          </p:cNvSpPr>
          <p:nvPr>
            <p:ph type="subTitle" idx="1" hasCustomPrompt="1"/>
          </p:nvPr>
        </p:nvSpPr>
        <p:spPr>
          <a:xfrm>
            <a:off x="642899" y="3611533"/>
            <a:ext cx="9144000" cy="681280"/>
          </a:xfrm>
        </p:spPr>
        <p:txBody>
          <a:bodyPr>
            <a:noAutofit/>
          </a:bodyPr>
          <a:lstStyle>
            <a:lvl1pPr marL="0" indent="0" algn="l">
              <a:buNone/>
              <a:defRPr sz="3733" spc="-53" baseline="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Click to add subtitle or delete box</a:t>
            </a:r>
            <a:endParaRPr lang="en-US" dirty="0"/>
          </a:p>
        </p:txBody>
      </p:sp>
      <p:sp>
        <p:nvSpPr>
          <p:cNvPr id="6" name="Picture Placeholder 2">
            <a:extLst>
              <a:ext uri="{FF2B5EF4-FFF2-40B4-BE49-F238E27FC236}">
                <a16:creationId xmlns:a16="http://schemas.microsoft.com/office/drawing/2014/main" id="{916E549F-0158-844E-B5F3-C7D77E6742A3}"/>
              </a:ext>
            </a:extLst>
          </p:cNvPr>
          <p:cNvSpPr>
            <a:spLocks noGrp="1"/>
          </p:cNvSpPr>
          <p:nvPr>
            <p:ph type="pic" sz="quarter" idx="10" hasCustomPrompt="1"/>
          </p:nvPr>
        </p:nvSpPr>
        <p:spPr>
          <a:xfrm>
            <a:off x="424575" y="413950"/>
            <a:ext cx="2909564" cy="1477053"/>
          </a:xfrm>
        </p:spPr>
        <p:txBody>
          <a:bodyPr/>
          <a:lstStyle>
            <a:lvl1pPr marL="0" indent="0" algn="ctr">
              <a:buFont typeface="Arial" panose="020B0604020202020204" pitchFamily="34" charset="0"/>
              <a:buNone/>
              <a:defRPr>
                <a:solidFill>
                  <a:schemeClr val="tx1">
                    <a:lumMod val="50000"/>
                    <a:lumOff val="50000"/>
                  </a:schemeClr>
                </a:solidFill>
              </a:defRPr>
            </a:lvl1pPr>
          </a:lstStyle>
          <a:p>
            <a:r>
              <a:rPr lang="en-US" dirty="0"/>
              <a:t>Click to insert Mind logo</a:t>
            </a:r>
          </a:p>
        </p:txBody>
      </p:sp>
    </p:spTree>
    <p:extLst>
      <p:ext uri="{BB962C8B-B14F-4D97-AF65-F5344CB8AC3E}">
        <p14:creationId xmlns:p14="http://schemas.microsoft.com/office/powerpoint/2010/main" val="2040228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3835" y="161732"/>
            <a:ext cx="8146773" cy="1523635"/>
          </a:xfrm>
        </p:spPr>
        <p:txBody>
          <a:bodyPr/>
          <a:lstStyle/>
          <a:p>
            <a:r>
              <a:rPr lang="en-GB" dirty="0"/>
              <a:t>Click to add title</a:t>
            </a:r>
            <a:endParaRPr lang="en-US" dirty="0"/>
          </a:p>
        </p:txBody>
      </p:sp>
      <p:sp>
        <p:nvSpPr>
          <p:cNvPr id="3" name="Content Placeholder 2"/>
          <p:cNvSpPr>
            <a:spLocks noGrp="1"/>
          </p:cNvSpPr>
          <p:nvPr>
            <p:ph idx="1" hasCustomPrompt="1"/>
          </p:nvPr>
        </p:nvSpPr>
        <p:spPr>
          <a:xfrm>
            <a:off x="643835" y="1825625"/>
            <a:ext cx="8146773" cy="4351339"/>
          </a:xfrm>
        </p:spPr>
        <p:txBody>
          <a:bodyPr/>
          <a:lstStyle>
            <a:lvl1pPr marL="357708" indent="-347125" defTabSz="1439964">
              <a:buSzPct val="100000"/>
              <a:buFontTx/>
              <a:buBlip>
                <a:blip r:embed="rId2"/>
              </a:buBlip>
              <a:tabLst>
                <a:tab pos="1439297" algn="l"/>
              </a:tabLst>
              <a:defRPr/>
            </a:lvl1pPr>
            <a:lvl2pPr marL="774681" indent="-380990" defTabSz="1439964">
              <a:buSzPct val="100000"/>
              <a:buFontTx/>
              <a:buBlip>
                <a:blip r:embed="rId2"/>
              </a:buBlip>
              <a:tabLst>
                <a:tab pos="1439297" algn="l"/>
              </a:tabLst>
              <a:defRPr/>
            </a:lvl2pPr>
            <a:lvl3pPr marL="1015975" indent="-380990" defTabSz="1439964">
              <a:buSzPct val="100000"/>
              <a:buFontTx/>
              <a:buBlip>
                <a:blip r:embed="rId2"/>
              </a:buBlip>
              <a:tabLst>
                <a:tab pos="1439297" algn="l"/>
              </a:tabLst>
              <a:defRPr/>
            </a:lvl3pPr>
            <a:lvl4pPr marL="1312301" indent="-380990" defTabSz="1439964">
              <a:buSzPct val="100000"/>
              <a:buFontTx/>
              <a:buBlip>
                <a:blip r:embed="rId2"/>
              </a:buBlip>
              <a:tabLst>
                <a:tab pos="1439297" algn="l"/>
              </a:tabLst>
              <a:defRPr/>
            </a:lvl4pPr>
            <a:lvl5pPr marL="1551479" indent="-338658" defTabSz="1439964">
              <a:buSzPct val="100000"/>
              <a:buFontTx/>
              <a:buBlip>
                <a:blip r:embed="rId2"/>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Picture Placeholder 6">
            <a:extLst>
              <a:ext uri="{FF2B5EF4-FFF2-40B4-BE49-F238E27FC236}">
                <a16:creationId xmlns:a16="http://schemas.microsoft.com/office/drawing/2014/main" id="{12925082-DF7E-1746-ABA0-20B8B5D08CCE}"/>
              </a:ext>
            </a:extLst>
          </p:cNvPr>
          <p:cNvSpPr>
            <a:spLocks noGrp="1"/>
          </p:cNvSpPr>
          <p:nvPr>
            <p:ph type="pic" sz="quarter" idx="10" hasCustomPrompt="1"/>
          </p:nvPr>
        </p:nvSpPr>
        <p:spPr>
          <a:xfrm>
            <a:off x="9303027" y="1"/>
            <a:ext cx="2447235" cy="6176964"/>
          </a:xfrm>
          <a:solidFill>
            <a:schemeClr val="bg2"/>
          </a:solidFill>
        </p:spPr>
        <p:txBody>
          <a:bodyPr anchor="ctr" anchorCtr="1"/>
          <a:lstStyle>
            <a:lvl1pPr marL="0" indent="0" algn="l" fontAlgn="ctr">
              <a:buFont typeface="Arial" panose="020B0604020202020204" pitchFamily="34" charset="0"/>
              <a:buNone/>
              <a:defRPr sz="2400">
                <a:solidFill>
                  <a:schemeClr val="tx1">
                    <a:lumMod val="50000"/>
                    <a:lumOff val="50000"/>
                  </a:schemeClr>
                </a:solidFill>
              </a:defRPr>
            </a:lvl1pPr>
          </a:lstStyle>
          <a:p>
            <a:r>
              <a:rPr lang="en-US" dirty="0"/>
              <a:t>Click to add picture and resize to fit</a:t>
            </a:r>
          </a:p>
        </p:txBody>
      </p:sp>
      <p:pic>
        <p:nvPicPr>
          <p:cNvPr id="10" name="Picture 9">
            <a:extLst>
              <a:ext uri="{FF2B5EF4-FFF2-40B4-BE49-F238E27FC236}">
                <a16:creationId xmlns:a16="http://schemas.microsoft.com/office/drawing/2014/main" id="{BAC71DD1-FDF8-2041-9B88-7E651848379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110106" y="4708939"/>
            <a:ext cx="3081893" cy="2149060"/>
          </a:xfrm>
          <a:prstGeom prst="rect">
            <a:avLst/>
          </a:prstGeom>
        </p:spPr>
      </p:pic>
    </p:spTree>
    <p:extLst>
      <p:ext uri="{BB962C8B-B14F-4D97-AF65-F5344CB8AC3E}">
        <p14:creationId xmlns:p14="http://schemas.microsoft.com/office/powerpoint/2010/main" val="3384806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7332" y="176696"/>
            <a:ext cx="5181600" cy="2648357"/>
          </a:xfrm>
        </p:spPr>
        <p:txBody>
          <a:bodyPr/>
          <a:lstStyle/>
          <a:p>
            <a:r>
              <a:rPr lang="en-GB" dirty="0"/>
              <a:t>Click to add title here</a:t>
            </a:r>
            <a:endParaRPr lang="en-US" dirty="0"/>
          </a:p>
        </p:txBody>
      </p:sp>
      <p:sp>
        <p:nvSpPr>
          <p:cNvPr id="3" name="Content Placeholder 2"/>
          <p:cNvSpPr>
            <a:spLocks noGrp="1"/>
          </p:cNvSpPr>
          <p:nvPr>
            <p:ph sz="half" idx="1" hasCustomPrompt="1"/>
          </p:nvPr>
        </p:nvSpPr>
        <p:spPr>
          <a:xfrm>
            <a:off x="617331" y="2965311"/>
            <a:ext cx="5181600" cy="3484079"/>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
        <p:nvSpPr>
          <p:cNvPr id="10" name="Picture Placeholder 6">
            <a:extLst>
              <a:ext uri="{FF2B5EF4-FFF2-40B4-BE49-F238E27FC236}">
                <a16:creationId xmlns:a16="http://schemas.microsoft.com/office/drawing/2014/main" id="{56B1BC81-CB93-7744-8E11-0B6BAD5F2410}"/>
              </a:ext>
            </a:extLst>
          </p:cNvPr>
          <p:cNvSpPr>
            <a:spLocks noGrp="1"/>
          </p:cNvSpPr>
          <p:nvPr>
            <p:ph type="pic" sz="quarter" idx="10" hasCustomPrompt="1"/>
          </p:nvPr>
        </p:nvSpPr>
        <p:spPr>
          <a:xfrm>
            <a:off x="5951331" y="558413"/>
            <a:ext cx="6240669" cy="2266641"/>
          </a:xfrm>
          <a:solidFill>
            <a:schemeClr val="bg2"/>
          </a:solidFill>
        </p:spPr>
        <p:txBody>
          <a:bodyPr anchor="ctr" anchorCtr="1"/>
          <a:lstStyle>
            <a:lvl1pPr marL="0" indent="0" algn="l" fontAlgn="ctr">
              <a:buFont typeface="Arial" panose="020B0604020202020204" pitchFamily="34" charset="0"/>
              <a:buNone/>
              <a:defRPr sz="2400">
                <a:solidFill>
                  <a:schemeClr val="tx1">
                    <a:lumMod val="50000"/>
                    <a:lumOff val="50000"/>
                  </a:schemeClr>
                </a:solidFill>
              </a:defRPr>
            </a:lvl1pPr>
          </a:lstStyle>
          <a:p>
            <a:r>
              <a:rPr lang="en-US" dirty="0"/>
              <a:t>Click to add picture and resize to fit</a:t>
            </a:r>
          </a:p>
        </p:txBody>
      </p:sp>
      <p:pic>
        <p:nvPicPr>
          <p:cNvPr id="12" name="Picture 11" descr="A picture containing connector&#10;&#10;Description automatically generated">
            <a:extLst>
              <a:ext uri="{FF2B5EF4-FFF2-40B4-BE49-F238E27FC236}">
                <a16:creationId xmlns:a16="http://schemas.microsoft.com/office/drawing/2014/main" id="{2900623D-08C3-FE48-A94E-24999D1B17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13245" y="1"/>
            <a:ext cx="6310059" cy="2638369"/>
          </a:xfrm>
          <a:prstGeom prst="rect">
            <a:avLst/>
          </a:prstGeom>
        </p:spPr>
      </p:pic>
      <p:sp>
        <p:nvSpPr>
          <p:cNvPr id="7" name="Content Placeholder 2">
            <a:extLst>
              <a:ext uri="{FF2B5EF4-FFF2-40B4-BE49-F238E27FC236}">
                <a16:creationId xmlns:a16="http://schemas.microsoft.com/office/drawing/2014/main" id="{BA444273-EED2-004B-8A77-7C1A58DA6C29}"/>
              </a:ext>
            </a:extLst>
          </p:cNvPr>
          <p:cNvSpPr>
            <a:spLocks noGrp="1"/>
          </p:cNvSpPr>
          <p:nvPr>
            <p:ph sz="half" idx="11" hasCustomPrompt="1"/>
          </p:nvPr>
        </p:nvSpPr>
        <p:spPr>
          <a:xfrm>
            <a:off x="5951331" y="2965310"/>
            <a:ext cx="5181600" cy="3484079"/>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3452532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ext and imag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3835" y="161732"/>
            <a:ext cx="8146773" cy="1523635"/>
          </a:xfrm>
        </p:spPr>
        <p:txBody>
          <a:bodyPr/>
          <a:lstStyle/>
          <a:p>
            <a:r>
              <a:rPr lang="en-GB" dirty="0"/>
              <a:t>Click to add title</a:t>
            </a:r>
            <a:endParaRPr lang="en-US" dirty="0"/>
          </a:p>
        </p:txBody>
      </p:sp>
      <p:sp>
        <p:nvSpPr>
          <p:cNvPr id="3" name="Content Placeholder 2"/>
          <p:cNvSpPr>
            <a:spLocks noGrp="1"/>
          </p:cNvSpPr>
          <p:nvPr>
            <p:ph idx="1" hasCustomPrompt="1"/>
          </p:nvPr>
        </p:nvSpPr>
        <p:spPr>
          <a:xfrm>
            <a:off x="643835" y="1825625"/>
            <a:ext cx="8146773" cy="4351339"/>
          </a:xfrm>
        </p:spPr>
        <p:txBody>
          <a:bodyPr/>
          <a:lstStyle>
            <a:lvl1pPr marL="357708" indent="-347125" defTabSz="1439964">
              <a:buSzPct val="100000"/>
              <a:buFontTx/>
              <a:buBlip>
                <a:blip r:embed="rId2"/>
              </a:buBlip>
              <a:tabLst>
                <a:tab pos="1439297" algn="l"/>
              </a:tabLst>
              <a:defRPr/>
            </a:lvl1pPr>
            <a:lvl2pPr marL="719649" indent="-338658" defTabSz="1439964">
              <a:buSzPct val="100000"/>
              <a:buFontTx/>
              <a:buBlip>
                <a:blip r:embed="rId2"/>
              </a:buBlip>
              <a:tabLst>
                <a:tab pos="1439297" algn="l"/>
              </a:tabLst>
              <a:defRPr/>
            </a:lvl2pPr>
            <a:lvl3pPr marL="958827" indent="-338658" defTabSz="1439964">
              <a:buSzPct val="100000"/>
              <a:buFontTx/>
              <a:buBlip>
                <a:blip r:embed="rId2"/>
              </a:buBlip>
              <a:tabLst>
                <a:tab pos="1439297" algn="l"/>
              </a:tabLst>
              <a:defRPr/>
            </a:lvl3pPr>
            <a:lvl4pPr marL="1255153" indent="-380990" defTabSz="1439964">
              <a:buSzPct val="100000"/>
              <a:buFontTx/>
              <a:buBlip>
                <a:blip r:embed="rId2"/>
              </a:buBlip>
              <a:tabLst>
                <a:tab pos="1439297" algn="l"/>
              </a:tabLst>
              <a:defRPr/>
            </a:lvl4pPr>
            <a:lvl5pPr marL="1494329" indent="-380990" defTabSz="1439964">
              <a:buSzPct val="100000"/>
              <a:buFontTx/>
              <a:buBlip>
                <a:blip r:embed="rId2"/>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Picture Placeholder 6">
            <a:extLst>
              <a:ext uri="{FF2B5EF4-FFF2-40B4-BE49-F238E27FC236}">
                <a16:creationId xmlns:a16="http://schemas.microsoft.com/office/drawing/2014/main" id="{12925082-DF7E-1746-ABA0-20B8B5D08CCE}"/>
              </a:ext>
            </a:extLst>
          </p:cNvPr>
          <p:cNvSpPr>
            <a:spLocks noGrp="1"/>
          </p:cNvSpPr>
          <p:nvPr>
            <p:ph type="pic" sz="quarter" idx="10" hasCustomPrompt="1"/>
          </p:nvPr>
        </p:nvSpPr>
        <p:spPr>
          <a:xfrm>
            <a:off x="9303027" y="1"/>
            <a:ext cx="2447235" cy="6176964"/>
          </a:xfrm>
          <a:solidFill>
            <a:schemeClr val="bg2"/>
          </a:solidFill>
        </p:spPr>
        <p:txBody>
          <a:bodyPr anchor="ctr" anchorCtr="1"/>
          <a:lstStyle>
            <a:lvl1pPr marL="0" indent="0" algn="l" fontAlgn="ctr">
              <a:buFont typeface="Arial" panose="020B0604020202020204" pitchFamily="34" charset="0"/>
              <a:buNone/>
              <a:defRPr sz="2400">
                <a:solidFill>
                  <a:schemeClr val="tx1">
                    <a:lumMod val="50000"/>
                    <a:lumOff val="50000"/>
                  </a:schemeClr>
                </a:solidFill>
              </a:defRPr>
            </a:lvl1pPr>
          </a:lstStyle>
          <a:p>
            <a:r>
              <a:rPr lang="en-US" dirty="0"/>
              <a:t>Click to add picture and resize to fit</a:t>
            </a:r>
          </a:p>
        </p:txBody>
      </p:sp>
      <p:pic>
        <p:nvPicPr>
          <p:cNvPr id="10" name="Picture 9">
            <a:extLst>
              <a:ext uri="{FF2B5EF4-FFF2-40B4-BE49-F238E27FC236}">
                <a16:creationId xmlns:a16="http://schemas.microsoft.com/office/drawing/2014/main" id="{BAC71DD1-FDF8-2041-9B88-7E651848379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110106" y="4708939"/>
            <a:ext cx="3081893" cy="2149060"/>
          </a:xfrm>
          <a:prstGeom prst="rect">
            <a:avLst/>
          </a:prstGeom>
        </p:spPr>
      </p:pic>
    </p:spTree>
    <p:extLst>
      <p:ext uri="{BB962C8B-B14F-4D97-AF65-F5344CB8AC3E}">
        <p14:creationId xmlns:p14="http://schemas.microsoft.com/office/powerpoint/2010/main" val="14296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and imag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7332" y="176696"/>
            <a:ext cx="5181600" cy="2648357"/>
          </a:xfrm>
        </p:spPr>
        <p:txBody>
          <a:bodyPr/>
          <a:lstStyle/>
          <a:p>
            <a:r>
              <a:rPr lang="en-GB" dirty="0"/>
              <a:t>Click to add title here</a:t>
            </a:r>
            <a:endParaRPr lang="en-US" dirty="0"/>
          </a:p>
        </p:txBody>
      </p:sp>
      <p:sp>
        <p:nvSpPr>
          <p:cNvPr id="10" name="Picture Placeholder 6">
            <a:extLst>
              <a:ext uri="{FF2B5EF4-FFF2-40B4-BE49-F238E27FC236}">
                <a16:creationId xmlns:a16="http://schemas.microsoft.com/office/drawing/2014/main" id="{56B1BC81-CB93-7744-8E11-0B6BAD5F2410}"/>
              </a:ext>
            </a:extLst>
          </p:cNvPr>
          <p:cNvSpPr>
            <a:spLocks noGrp="1"/>
          </p:cNvSpPr>
          <p:nvPr>
            <p:ph type="pic" sz="quarter" idx="10" hasCustomPrompt="1"/>
          </p:nvPr>
        </p:nvSpPr>
        <p:spPr>
          <a:xfrm>
            <a:off x="5951331" y="558413"/>
            <a:ext cx="6240669" cy="2266641"/>
          </a:xfrm>
          <a:solidFill>
            <a:schemeClr val="bg2"/>
          </a:solidFill>
        </p:spPr>
        <p:txBody>
          <a:bodyPr anchor="ctr" anchorCtr="1"/>
          <a:lstStyle>
            <a:lvl1pPr marL="0" indent="0" algn="l" fontAlgn="ctr">
              <a:buFont typeface="Arial" panose="020B0604020202020204" pitchFamily="34" charset="0"/>
              <a:buNone/>
              <a:defRPr sz="2400">
                <a:solidFill>
                  <a:schemeClr val="tx1">
                    <a:lumMod val="50000"/>
                    <a:lumOff val="50000"/>
                  </a:schemeClr>
                </a:solidFill>
              </a:defRPr>
            </a:lvl1pPr>
          </a:lstStyle>
          <a:p>
            <a:r>
              <a:rPr lang="en-US" dirty="0"/>
              <a:t>Click to add picture and resize to fit</a:t>
            </a:r>
          </a:p>
        </p:txBody>
      </p:sp>
      <p:pic>
        <p:nvPicPr>
          <p:cNvPr id="12" name="Picture 11" descr="A picture containing connector&#10;&#10;Description automatically generated">
            <a:extLst>
              <a:ext uri="{FF2B5EF4-FFF2-40B4-BE49-F238E27FC236}">
                <a16:creationId xmlns:a16="http://schemas.microsoft.com/office/drawing/2014/main" id="{2900623D-08C3-FE48-A94E-24999D1B17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13245" y="1"/>
            <a:ext cx="6310059" cy="2638369"/>
          </a:xfrm>
          <a:prstGeom prst="rect">
            <a:avLst/>
          </a:prstGeom>
        </p:spPr>
      </p:pic>
      <p:sp>
        <p:nvSpPr>
          <p:cNvPr id="9" name="Content Placeholder 2">
            <a:extLst>
              <a:ext uri="{FF2B5EF4-FFF2-40B4-BE49-F238E27FC236}">
                <a16:creationId xmlns:a16="http://schemas.microsoft.com/office/drawing/2014/main" id="{A5F4767E-155A-EA47-87C0-9CBA1E924992}"/>
              </a:ext>
            </a:extLst>
          </p:cNvPr>
          <p:cNvSpPr>
            <a:spLocks noGrp="1"/>
          </p:cNvSpPr>
          <p:nvPr>
            <p:ph sz="half" idx="1" hasCustomPrompt="1"/>
          </p:nvPr>
        </p:nvSpPr>
        <p:spPr>
          <a:xfrm>
            <a:off x="617331" y="2965311"/>
            <a:ext cx="5181600" cy="3484079"/>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3EEFC8C1-D52E-604D-963E-D47767F67B48}"/>
              </a:ext>
            </a:extLst>
          </p:cNvPr>
          <p:cNvSpPr>
            <a:spLocks noGrp="1"/>
          </p:cNvSpPr>
          <p:nvPr>
            <p:ph sz="half" idx="11" hasCustomPrompt="1"/>
          </p:nvPr>
        </p:nvSpPr>
        <p:spPr>
          <a:xfrm>
            <a:off x="5951331" y="2965310"/>
            <a:ext cx="5181600" cy="3484079"/>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2041116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3F0050B-5446-9040-A177-16392514480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rot="5400000" flipV="1">
            <a:off x="9585831" y="4242525"/>
            <a:ext cx="3081893" cy="2149060"/>
          </a:xfrm>
          <a:prstGeom prst="rect">
            <a:avLst/>
          </a:prstGeom>
        </p:spPr>
      </p:pic>
      <p:sp>
        <p:nvSpPr>
          <p:cNvPr id="2" name="Title 1"/>
          <p:cNvSpPr>
            <a:spLocks noGrp="1"/>
          </p:cNvSpPr>
          <p:nvPr>
            <p:ph type="title" hasCustomPrompt="1"/>
          </p:nvPr>
        </p:nvSpPr>
        <p:spPr>
          <a:xfrm>
            <a:off x="635000" y="161732"/>
            <a:ext cx="10515600" cy="1523635"/>
          </a:xfrm>
        </p:spPr>
        <p:txBody>
          <a:bodyPr/>
          <a:lstStyle/>
          <a:p>
            <a:r>
              <a:rPr lang="en-GB" dirty="0"/>
              <a:t>Click to add title</a:t>
            </a:r>
            <a:endParaRPr lang="en-US" dirty="0"/>
          </a:p>
        </p:txBody>
      </p:sp>
      <p:sp>
        <p:nvSpPr>
          <p:cNvPr id="3" name="Content Placeholder 2"/>
          <p:cNvSpPr>
            <a:spLocks noGrp="1"/>
          </p:cNvSpPr>
          <p:nvPr>
            <p:ph sz="half" idx="1" hasCustomPrompt="1"/>
          </p:nvPr>
        </p:nvSpPr>
        <p:spPr>
          <a:xfrm>
            <a:off x="635000" y="1825625"/>
            <a:ext cx="5181600" cy="4351339"/>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0"/>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hasCustomPrompt="1"/>
          </p:nvPr>
        </p:nvSpPr>
        <p:spPr>
          <a:xfrm>
            <a:off x="5969000" y="1825625"/>
            <a:ext cx="5181600" cy="4351339"/>
          </a:xfrm>
        </p:spPr>
        <p:txBody>
          <a:bodyPr/>
          <a:lstStyle>
            <a:lvl2pPr marL="0" marR="0" indent="0" algn="l" defTabSz="914377" rtl="0" eaLnBrk="1" fontAlgn="auto" latinLnBrk="0" hangingPunct="1">
              <a:lnSpc>
                <a:spcPct val="90000"/>
              </a:lnSpc>
              <a:spcBef>
                <a:spcPts val="0"/>
              </a:spcBef>
              <a:spcAft>
                <a:spcPts val="800"/>
              </a:spcAft>
              <a:buClrTx/>
              <a:buSzTx/>
              <a:buFont typeface="Arial" panose="020B0604020202020204" pitchFamily="34" charset="0"/>
              <a:buChar char="•"/>
              <a:tabLst/>
              <a:defRPr/>
            </a:lvl2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0"/>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2522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A picture containing connector&#10;&#10;Description automatically generated">
            <a:extLst>
              <a:ext uri="{FF2B5EF4-FFF2-40B4-BE49-F238E27FC236}">
                <a16:creationId xmlns:a16="http://schemas.microsoft.com/office/drawing/2014/main" id="{81B89D7C-DA4D-9B42-9237-2B82C582A8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flipH="1" flipV="1">
            <a:off x="7832057" y="0"/>
            <a:ext cx="4573824" cy="1912413"/>
          </a:xfrm>
          <a:prstGeom prst="rect">
            <a:avLst/>
          </a:prstGeom>
        </p:spPr>
      </p:pic>
      <p:sp>
        <p:nvSpPr>
          <p:cNvPr id="2" name="Title 1"/>
          <p:cNvSpPr>
            <a:spLocks noGrp="1"/>
          </p:cNvSpPr>
          <p:nvPr>
            <p:ph type="title" hasCustomPrompt="1"/>
          </p:nvPr>
        </p:nvSpPr>
        <p:spPr>
          <a:xfrm>
            <a:off x="645423" y="365125"/>
            <a:ext cx="10515600" cy="1325563"/>
          </a:xfrm>
        </p:spPr>
        <p:txBody>
          <a:bodyPr/>
          <a:lstStyle/>
          <a:p>
            <a:r>
              <a:rPr lang="en-GB" dirty="0"/>
              <a:t>Click to add title</a:t>
            </a:r>
            <a:endParaRPr lang="en-US" dirty="0"/>
          </a:p>
        </p:txBody>
      </p:sp>
      <p:sp>
        <p:nvSpPr>
          <p:cNvPr id="3" name="Text Placeholder 2"/>
          <p:cNvSpPr>
            <a:spLocks noGrp="1"/>
          </p:cNvSpPr>
          <p:nvPr>
            <p:ph type="body" idx="1" hasCustomPrompt="1"/>
          </p:nvPr>
        </p:nvSpPr>
        <p:spPr>
          <a:xfrm>
            <a:off x="645424" y="1681163"/>
            <a:ext cx="5157787" cy="823912"/>
          </a:xfrm>
        </p:spPr>
        <p:txBody>
          <a:bodyPr anchor="b"/>
          <a:lstStyle>
            <a:lvl1pPr marL="0" indent="0">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Click to add subtitle</a:t>
            </a:r>
          </a:p>
        </p:txBody>
      </p:sp>
      <p:sp>
        <p:nvSpPr>
          <p:cNvPr id="4" name="Content Placeholder 3"/>
          <p:cNvSpPr>
            <a:spLocks noGrp="1"/>
          </p:cNvSpPr>
          <p:nvPr>
            <p:ph sz="half" idx="2" hasCustomPrompt="1"/>
          </p:nvPr>
        </p:nvSpPr>
        <p:spPr>
          <a:xfrm>
            <a:off x="645424" y="2505075"/>
            <a:ext cx="5157787" cy="3684588"/>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hasCustomPrompt="1"/>
          </p:nvPr>
        </p:nvSpPr>
        <p:spPr>
          <a:xfrm>
            <a:off x="5977835" y="1681163"/>
            <a:ext cx="5183188" cy="823912"/>
          </a:xfrm>
        </p:spPr>
        <p:txBody>
          <a:bodyPr anchor="b"/>
          <a:lstStyle>
            <a:lvl1pPr marL="0" indent="0">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dirty="0"/>
              <a:t>Click to add subtitle</a:t>
            </a:r>
          </a:p>
        </p:txBody>
      </p:sp>
      <p:sp>
        <p:nvSpPr>
          <p:cNvPr id="6" name="Content Placeholder 5"/>
          <p:cNvSpPr>
            <a:spLocks noGrp="1"/>
          </p:cNvSpPr>
          <p:nvPr>
            <p:ph sz="quarter" idx="4" hasCustomPrompt="1"/>
          </p:nvPr>
        </p:nvSpPr>
        <p:spPr>
          <a:xfrm>
            <a:off x="5977835" y="2505075"/>
            <a:ext cx="5183188" cy="3684588"/>
          </a:xfrm>
        </p:spPr>
        <p:txBody>
          <a:body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681307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ext, supersquiggle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sp>
        <p:nvSpPr>
          <p:cNvPr id="3" name="Content Placeholder 2"/>
          <p:cNvSpPr>
            <a:spLocks noGrp="1"/>
          </p:cNvSpPr>
          <p:nvPr>
            <p:ph idx="1" hasCustomPrompt="1"/>
          </p:nvPr>
        </p:nvSpPr>
        <p:spPr>
          <a:xfrm>
            <a:off x="661505" y="1847100"/>
            <a:ext cx="9092739" cy="4329864"/>
          </a:xfrm>
        </p:spPr>
        <p:txBody>
          <a:bodyPr/>
          <a:lstStyle>
            <a:lvl1pPr marL="357708" indent="-347125" defTabSz="1439964">
              <a:buSzPct val="100000"/>
              <a:buFontTx/>
              <a:buBlip>
                <a:blip r:embed="rId2"/>
              </a:buBlip>
              <a:tabLst>
                <a:tab pos="1439297" algn="l"/>
              </a:tabLst>
              <a:defRPr/>
            </a:lvl1pPr>
            <a:lvl2pPr marL="774681" indent="-380990" defTabSz="1439964">
              <a:buSzPct val="100000"/>
              <a:buFontTx/>
              <a:buBlip>
                <a:blip r:embed="rId2"/>
              </a:buBlip>
              <a:tabLst>
                <a:tab pos="1439297" algn="l"/>
              </a:tabLst>
              <a:defRPr sz="2133"/>
            </a:lvl2pPr>
            <a:lvl3pPr marL="1198003" indent="-338658" defTabSz="1439964">
              <a:buSzPct val="100000"/>
              <a:buFontTx/>
              <a:buBlip>
                <a:blip r:embed="rId2"/>
              </a:buBlip>
              <a:tabLst>
                <a:tab pos="1439297" algn="l"/>
              </a:tabLst>
              <a:defRPr sz="1867"/>
            </a:lvl3pPr>
            <a:lvl4pPr marL="1663658" indent="-380990" defTabSz="1439964">
              <a:buSzPct val="100000"/>
              <a:buFontTx/>
              <a:buBlip>
                <a:blip r:embed="rId2"/>
              </a:buBlip>
              <a:tabLst>
                <a:tab pos="1439297" algn="l"/>
              </a:tabLst>
              <a:defRPr sz="1600"/>
            </a:lvl4pPr>
            <a:lvl5pPr marL="2086981" indent="-338658" defTabSz="1439964">
              <a:buSzPct val="100000"/>
              <a:buFontTx/>
              <a:buBlip>
                <a:blip r:embed="rId2"/>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5" name="Picture 4" descr="A picture containing connector&#10;&#10;Description automatically generated">
            <a:extLst>
              <a:ext uri="{FF2B5EF4-FFF2-40B4-BE49-F238E27FC236}">
                <a16:creationId xmlns:a16="http://schemas.microsoft.com/office/drawing/2014/main" id="{95A08CF0-6852-DB41-812D-055CEF9EAE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7717787" y="1601973"/>
            <a:ext cx="6310059" cy="2638369"/>
          </a:xfrm>
          <a:prstGeom prst="rect">
            <a:avLst/>
          </a:prstGeom>
        </p:spPr>
      </p:pic>
    </p:spTree>
    <p:extLst>
      <p:ext uri="{BB962C8B-B14F-4D97-AF65-F5344CB8AC3E}">
        <p14:creationId xmlns:p14="http://schemas.microsoft.com/office/powerpoint/2010/main" val="3258825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supersquiggle -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pic>
        <p:nvPicPr>
          <p:cNvPr id="9" name="Picture 8" descr="A picture containing loop knot, connector&#10;&#10;Description automatically generated">
            <a:extLst>
              <a:ext uri="{FF2B5EF4-FFF2-40B4-BE49-F238E27FC236}">
                <a16:creationId xmlns:a16="http://schemas.microsoft.com/office/drawing/2014/main" id="{E29EFD27-FF93-BA47-B6DE-197CB044DA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586125" y="1"/>
            <a:ext cx="3605876" cy="5112212"/>
          </a:xfrm>
          <a:prstGeom prst="rect">
            <a:avLst/>
          </a:prstGeom>
        </p:spPr>
      </p:pic>
      <p:sp>
        <p:nvSpPr>
          <p:cNvPr id="5" name="Content Placeholder 2">
            <a:extLst>
              <a:ext uri="{FF2B5EF4-FFF2-40B4-BE49-F238E27FC236}">
                <a16:creationId xmlns:a16="http://schemas.microsoft.com/office/drawing/2014/main" id="{649FE77F-09CF-8845-A8B8-DA6652A17A42}"/>
              </a:ext>
            </a:extLst>
          </p:cNvPr>
          <p:cNvSpPr>
            <a:spLocks noGrp="1"/>
          </p:cNvSpPr>
          <p:nvPr>
            <p:ph idx="1" hasCustomPrompt="1"/>
          </p:nvPr>
        </p:nvSpPr>
        <p:spPr>
          <a:xfrm>
            <a:off x="661505" y="1847100"/>
            <a:ext cx="9092739" cy="4329864"/>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sz="2133"/>
            </a:lvl2pPr>
            <a:lvl3pPr marL="1198003" indent="-338658" defTabSz="1439964">
              <a:buSzPct val="100000"/>
              <a:buFontTx/>
              <a:buBlip>
                <a:blip r:embed="rId3"/>
              </a:buBlip>
              <a:tabLst>
                <a:tab pos="1439297" algn="l"/>
              </a:tabLst>
              <a:defRPr sz="1867"/>
            </a:lvl3pPr>
            <a:lvl4pPr marL="1663658" indent="-380990" defTabSz="1439964">
              <a:buSzPct val="100000"/>
              <a:buFontTx/>
              <a:buBlip>
                <a:blip r:embed="rId3"/>
              </a:buBlip>
              <a:tabLst>
                <a:tab pos="1439297" algn="l"/>
              </a:tabLst>
              <a:defRPr sz="1600"/>
            </a:lvl4pPr>
            <a:lvl5pPr marL="2086981" indent="-338658" defTabSz="1439964">
              <a:buSzPct val="100000"/>
              <a:buFontTx/>
              <a:buBlip>
                <a:blip r:embed="rId3"/>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369697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supersquiggle - p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pic>
        <p:nvPicPr>
          <p:cNvPr id="9" name="Picture 8">
            <a:extLst>
              <a:ext uri="{FF2B5EF4-FFF2-40B4-BE49-F238E27FC236}">
                <a16:creationId xmlns:a16="http://schemas.microsoft.com/office/drawing/2014/main" id="{E29EFD27-FF93-BA47-B6DE-197CB044DA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597846" y="-15525"/>
            <a:ext cx="3605876" cy="5110041"/>
          </a:xfrm>
          <a:prstGeom prst="rect">
            <a:avLst/>
          </a:prstGeom>
        </p:spPr>
      </p:pic>
      <p:sp>
        <p:nvSpPr>
          <p:cNvPr id="5" name="Content Placeholder 2">
            <a:extLst>
              <a:ext uri="{FF2B5EF4-FFF2-40B4-BE49-F238E27FC236}">
                <a16:creationId xmlns:a16="http://schemas.microsoft.com/office/drawing/2014/main" id="{044D6A80-9BA6-6F4C-BAA5-3056A0F83568}"/>
              </a:ext>
            </a:extLst>
          </p:cNvPr>
          <p:cNvSpPr>
            <a:spLocks noGrp="1"/>
          </p:cNvSpPr>
          <p:nvPr>
            <p:ph idx="1" hasCustomPrompt="1"/>
          </p:nvPr>
        </p:nvSpPr>
        <p:spPr>
          <a:xfrm>
            <a:off x="661505" y="1847100"/>
            <a:ext cx="9092739" cy="4329864"/>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sz="2133"/>
            </a:lvl2pPr>
            <a:lvl3pPr marL="1198003" indent="-338658" defTabSz="1439964">
              <a:buSzPct val="100000"/>
              <a:buFontTx/>
              <a:buBlip>
                <a:blip r:embed="rId3"/>
              </a:buBlip>
              <a:tabLst>
                <a:tab pos="1439297" algn="l"/>
              </a:tabLst>
              <a:defRPr sz="1867"/>
            </a:lvl3pPr>
            <a:lvl4pPr marL="1663658" indent="-380990" defTabSz="1439964">
              <a:buSzPct val="100000"/>
              <a:buFontTx/>
              <a:buBlip>
                <a:blip r:embed="rId3"/>
              </a:buBlip>
              <a:tabLst>
                <a:tab pos="1439297" algn="l"/>
              </a:tabLst>
              <a:defRPr sz="1600"/>
            </a:lvl4pPr>
            <a:lvl5pPr marL="2086981" indent="-338658" defTabSz="1439964">
              <a:buSzPct val="100000"/>
              <a:buFontTx/>
              <a:buBlip>
                <a:blip r:embed="rId3"/>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49993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supersquiggle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pic>
        <p:nvPicPr>
          <p:cNvPr id="9" name="Picture 8">
            <a:extLst>
              <a:ext uri="{FF2B5EF4-FFF2-40B4-BE49-F238E27FC236}">
                <a16:creationId xmlns:a16="http://schemas.microsoft.com/office/drawing/2014/main" id="{E29EFD27-FF93-BA47-B6DE-197CB044DA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609567" y="1085"/>
            <a:ext cx="3582432" cy="5076819"/>
          </a:xfrm>
          <a:prstGeom prst="rect">
            <a:avLst/>
          </a:prstGeom>
        </p:spPr>
      </p:pic>
      <p:sp>
        <p:nvSpPr>
          <p:cNvPr id="5" name="Content Placeholder 2">
            <a:extLst>
              <a:ext uri="{FF2B5EF4-FFF2-40B4-BE49-F238E27FC236}">
                <a16:creationId xmlns:a16="http://schemas.microsoft.com/office/drawing/2014/main" id="{A57074BA-D937-FD42-9568-2C5AA73D24EA}"/>
              </a:ext>
            </a:extLst>
          </p:cNvPr>
          <p:cNvSpPr>
            <a:spLocks noGrp="1"/>
          </p:cNvSpPr>
          <p:nvPr>
            <p:ph idx="1" hasCustomPrompt="1"/>
          </p:nvPr>
        </p:nvSpPr>
        <p:spPr>
          <a:xfrm>
            <a:off x="661505" y="1847100"/>
            <a:ext cx="9092739" cy="4329864"/>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sz="2133"/>
            </a:lvl2pPr>
            <a:lvl3pPr marL="1198003" indent="-338658" defTabSz="1439964">
              <a:buSzPct val="100000"/>
              <a:buFontTx/>
              <a:buBlip>
                <a:blip r:embed="rId3"/>
              </a:buBlip>
              <a:tabLst>
                <a:tab pos="1439297" algn="l"/>
              </a:tabLst>
              <a:defRPr sz="1867"/>
            </a:lvl3pPr>
            <a:lvl4pPr marL="1663658" indent="-380990" defTabSz="1439964">
              <a:buSzPct val="100000"/>
              <a:buFontTx/>
              <a:buBlip>
                <a:blip r:embed="rId3"/>
              </a:buBlip>
              <a:tabLst>
                <a:tab pos="1439297" algn="l"/>
              </a:tabLst>
              <a:defRPr sz="1600"/>
            </a:lvl4pPr>
            <a:lvl5pPr marL="2086981" indent="-338658" defTabSz="1439964">
              <a:buSzPct val="100000"/>
              <a:buFontTx/>
              <a:buBlip>
                <a:blip r:embed="rId3"/>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05444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supersquiggle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pic>
        <p:nvPicPr>
          <p:cNvPr id="9" name="Picture 8">
            <a:extLst>
              <a:ext uri="{FF2B5EF4-FFF2-40B4-BE49-F238E27FC236}">
                <a16:creationId xmlns:a16="http://schemas.microsoft.com/office/drawing/2014/main" id="{E29EFD27-FF93-BA47-B6DE-197CB044DA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609568" y="1085"/>
            <a:ext cx="3582433" cy="5076819"/>
          </a:xfrm>
          <a:prstGeom prst="rect">
            <a:avLst/>
          </a:prstGeom>
        </p:spPr>
      </p:pic>
      <p:sp>
        <p:nvSpPr>
          <p:cNvPr id="5" name="Content Placeholder 2">
            <a:extLst>
              <a:ext uri="{FF2B5EF4-FFF2-40B4-BE49-F238E27FC236}">
                <a16:creationId xmlns:a16="http://schemas.microsoft.com/office/drawing/2014/main" id="{3E74B1F7-019D-A240-84BD-C2694E02537D}"/>
              </a:ext>
            </a:extLst>
          </p:cNvPr>
          <p:cNvSpPr>
            <a:spLocks noGrp="1"/>
          </p:cNvSpPr>
          <p:nvPr>
            <p:ph idx="1" hasCustomPrompt="1"/>
          </p:nvPr>
        </p:nvSpPr>
        <p:spPr>
          <a:xfrm>
            <a:off x="661505" y="1847100"/>
            <a:ext cx="9092739" cy="4329864"/>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sz="2133"/>
            </a:lvl2pPr>
            <a:lvl3pPr marL="1198003" indent="-338658" defTabSz="1439964">
              <a:buSzPct val="100000"/>
              <a:buFontTx/>
              <a:buBlip>
                <a:blip r:embed="rId3"/>
              </a:buBlip>
              <a:tabLst>
                <a:tab pos="1439297" algn="l"/>
              </a:tabLst>
              <a:defRPr sz="1867"/>
            </a:lvl3pPr>
            <a:lvl4pPr marL="1663658" indent="-380990" defTabSz="1439964">
              <a:buSzPct val="100000"/>
              <a:buFontTx/>
              <a:buBlip>
                <a:blip r:embed="rId3"/>
              </a:buBlip>
              <a:tabLst>
                <a:tab pos="1439297" algn="l"/>
              </a:tabLst>
              <a:defRPr sz="1600"/>
            </a:lvl4pPr>
            <a:lvl5pPr marL="2086981" indent="-338658" defTabSz="1439964">
              <a:buSzPct val="100000"/>
              <a:buFontTx/>
              <a:buBlip>
                <a:blip r:embed="rId3"/>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4740969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ext, supersquiggle - pur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1506" y="161732"/>
            <a:ext cx="8649393" cy="1523635"/>
          </a:xfrm>
        </p:spPr>
        <p:txBody>
          <a:bodyPr/>
          <a:lstStyle/>
          <a:p>
            <a:r>
              <a:rPr lang="en-GB" dirty="0"/>
              <a:t>Click to add title</a:t>
            </a:r>
            <a:endParaRPr lang="en-US" dirty="0"/>
          </a:p>
        </p:txBody>
      </p:sp>
      <p:pic>
        <p:nvPicPr>
          <p:cNvPr id="9" name="Picture 8">
            <a:extLst>
              <a:ext uri="{FF2B5EF4-FFF2-40B4-BE49-F238E27FC236}">
                <a16:creationId xmlns:a16="http://schemas.microsoft.com/office/drawing/2014/main" id="{E29EFD27-FF93-BA47-B6DE-197CB044DA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609567" y="1085"/>
            <a:ext cx="3582432" cy="5076819"/>
          </a:xfrm>
          <a:prstGeom prst="rect">
            <a:avLst/>
          </a:prstGeom>
        </p:spPr>
      </p:pic>
      <p:sp>
        <p:nvSpPr>
          <p:cNvPr id="5" name="Content Placeholder 2">
            <a:extLst>
              <a:ext uri="{FF2B5EF4-FFF2-40B4-BE49-F238E27FC236}">
                <a16:creationId xmlns:a16="http://schemas.microsoft.com/office/drawing/2014/main" id="{30B2B29D-4B74-C749-B43A-20A2F467D855}"/>
              </a:ext>
            </a:extLst>
          </p:cNvPr>
          <p:cNvSpPr>
            <a:spLocks noGrp="1"/>
          </p:cNvSpPr>
          <p:nvPr>
            <p:ph idx="1" hasCustomPrompt="1"/>
          </p:nvPr>
        </p:nvSpPr>
        <p:spPr>
          <a:xfrm>
            <a:off x="661505" y="1847100"/>
            <a:ext cx="9092739" cy="4329864"/>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sz="2133"/>
            </a:lvl2pPr>
            <a:lvl3pPr marL="1198003" indent="-338658" defTabSz="1439964">
              <a:buSzPct val="100000"/>
              <a:buFontTx/>
              <a:buBlip>
                <a:blip r:embed="rId3"/>
              </a:buBlip>
              <a:tabLst>
                <a:tab pos="1439297" algn="l"/>
              </a:tabLst>
              <a:defRPr sz="1867"/>
            </a:lvl3pPr>
            <a:lvl4pPr marL="1663658" indent="-380990" defTabSz="1439964">
              <a:buSzPct val="100000"/>
              <a:buFontTx/>
              <a:buBlip>
                <a:blip r:embed="rId3"/>
              </a:buBlip>
              <a:tabLst>
                <a:tab pos="1439297" algn="l"/>
              </a:tabLst>
              <a:defRPr sz="1600"/>
            </a:lvl4pPr>
            <a:lvl5pPr marL="2086981" indent="-338658" defTabSz="1439964">
              <a:buSzPct val="100000"/>
              <a:buFontTx/>
              <a:buBlip>
                <a:blip r:embed="rId3"/>
              </a:buBlip>
              <a:tabLst>
                <a:tab pos="1439297" algn="l"/>
              </a:tabLst>
              <a:defRPr sz="1600"/>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955014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highlight peach">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AEB7E-04A9-1E40-9992-76C8459CC4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125" y="4413008"/>
            <a:ext cx="12254125" cy="2444993"/>
          </a:xfrm>
          <a:prstGeom prst="rect">
            <a:avLst/>
          </a:prstGeom>
        </p:spPr>
      </p:pic>
      <p:sp>
        <p:nvSpPr>
          <p:cNvPr id="2" name="Title 1"/>
          <p:cNvSpPr>
            <a:spLocks noGrp="1"/>
          </p:cNvSpPr>
          <p:nvPr>
            <p:ph type="title" hasCustomPrompt="1"/>
          </p:nvPr>
        </p:nvSpPr>
        <p:spPr>
          <a:xfrm>
            <a:off x="626167" y="155017"/>
            <a:ext cx="10515600" cy="1523635"/>
          </a:xfrm>
        </p:spPr>
        <p:txBody>
          <a:bodyPr/>
          <a:lstStyle/>
          <a:p>
            <a:r>
              <a:rPr lang="en-GB" dirty="0"/>
              <a:t>Click to add title</a:t>
            </a:r>
            <a:endParaRPr lang="en-US" dirty="0"/>
          </a:p>
        </p:txBody>
      </p:sp>
      <p:sp>
        <p:nvSpPr>
          <p:cNvPr id="3" name="Content Placeholder 2"/>
          <p:cNvSpPr>
            <a:spLocks noGrp="1"/>
          </p:cNvSpPr>
          <p:nvPr>
            <p:ph idx="1" hasCustomPrompt="1"/>
          </p:nvPr>
        </p:nvSpPr>
        <p:spPr>
          <a:xfrm>
            <a:off x="626167" y="1825626"/>
            <a:ext cx="10515600" cy="2193925"/>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a:lvl2pPr>
            <a:lvl3pPr marL="1128156" indent="-380990" defTabSz="1439964">
              <a:buSzPct val="100000"/>
              <a:buFontTx/>
              <a:buBlip>
                <a:blip r:embed="rId3"/>
              </a:buBlip>
              <a:tabLst>
                <a:tab pos="1439297" algn="l"/>
              </a:tabLst>
              <a:defRPr/>
            </a:lvl3pPr>
            <a:lvl4pPr marL="357708" indent="-347125" defTabSz="1439964">
              <a:buSzPct val="100000"/>
              <a:buFontTx/>
              <a:buBlip>
                <a:blip r:embed="rId3"/>
              </a:buBlip>
              <a:tabLst>
                <a:tab pos="1439297" algn="l"/>
              </a:tabLst>
              <a:defRPr/>
            </a:lvl4pPr>
            <a:lvl5pPr marL="357708" indent="-347125" defTabSz="1439964">
              <a:buSzPct val="100000"/>
              <a:buFontTx/>
              <a:buBlip>
                <a:blip r:embed="rId3"/>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
        <p:nvSpPr>
          <p:cNvPr id="7" name="Text Placeholder 6">
            <a:extLst>
              <a:ext uri="{FF2B5EF4-FFF2-40B4-BE49-F238E27FC236}">
                <a16:creationId xmlns:a16="http://schemas.microsoft.com/office/drawing/2014/main" id="{623AF23C-5F94-8849-B4B1-E0B6DAB6E7E5}"/>
              </a:ext>
            </a:extLst>
          </p:cNvPr>
          <p:cNvSpPr>
            <a:spLocks noGrp="1"/>
          </p:cNvSpPr>
          <p:nvPr>
            <p:ph type="body" sz="quarter" idx="10"/>
          </p:nvPr>
        </p:nvSpPr>
        <p:spPr>
          <a:xfrm>
            <a:off x="626167" y="4734985"/>
            <a:ext cx="10515600" cy="1883833"/>
          </a:xfrm>
        </p:spPr>
        <p:txBody>
          <a:bodyPr/>
          <a:lstStyle>
            <a:lvl1pPr fontAlgn="ctr">
              <a:buFont typeface="Arial" panose="020B0604020202020204" pitchFamily="34" charset="0"/>
              <a:buNone/>
              <a:defRPr b="1" i="0">
                <a:solidFill>
                  <a:schemeClr val="tx2"/>
                </a:solidFill>
                <a:latin typeface="Mind Meridian" panose="020B0503030507020204" pitchFamily="34" charset="0"/>
              </a:defRPr>
            </a:lvl1pPr>
            <a:lvl2pPr>
              <a:buFont typeface="Arial" panose="020B0604020202020204" pitchFamily="34" charset="0"/>
              <a:buNone/>
              <a:defRPr b="1" i="0">
                <a:latin typeface="FS Meridian" panose="020B0603040202080204" pitchFamily="34" charset="77"/>
              </a:defRPr>
            </a:lvl2pPr>
            <a:lvl3pPr>
              <a:buFont typeface="Arial" panose="020B0604020202020204" pitchFamily="34" charset="0"/>
              <a:buNone/>
              <a:defRPr b="1" i="0">
                <a:latin typeface="FS Meridian" panose="020B0603040202080204" pitchFamily="34" charset="77"/>
              </a:defRPr>
            </a:lvl3pPr>
            <a:lvl4pPr>
              <a:buFont typeface="Arial" panose="020B0604020202020204" pitchFamily="34" charset="0"/>
              <a:buNone/>
              <a:defRPr b="1" i="0">
                <a:latin typeface="FS Meridian" panose="020B0603040202080204" pitchFamily="34" charset="77"/>
              </a:defRPr>
            </a:lvl4pPr>
            <a:lvl5pPr>
              <a:buFont typeface="Arial" panose="020B0604020202020204" pitchFamily="34" charset="0"/>
              <a:buNone/>
              <a:defRPr b="1" i="0">
                <a:latin typeface="FS Meridian" panose="020B0603040202080204" pitchFamily="34" charset="77"/>
              </a:defRPr>
            </a:lvl5pPr>
          </a:lstStyle>
          <a:p>
            <a:pPr lvl="0"/>
            <a:r>
              <a:rPr lang="en-GB" dirty="0"/>
              <a:t>Click to edit Master text styles</a:t>
            </a:r>
          </a:p>
        </p:txBody>
      </p:sp>
    </p:spTree>
    <p:extLst>
      <p:ext uri="{BB962C8B-B14F-4D97-AF65-F5344CB8AC3E}">
        <p14:creationId xmlns:p14="http://schemas.microsoft.com/office/powerpoint/2010/main" val="4140826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nd highlight sk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AEB7E-04A9-1E40-9992-76C8459CC4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9891" y="4413008"/>
            <a:ext cx="12261891" cy="2444993"/>
          </a:xfrm>
          <a:prstGeom prst="rect">
            <a:avLst/>
          </a:prstGeom>
        </p:spPr>
      </p:pic>
      <p:sp>
        <p:nvSpPr>
          <p:cNvPr id="2" name="Title 1"/>
          <p:cNvSpPr>
            <a:spLocks noGrp="1"/>
          </p:cNvSpPr>
          <p:nvPr>
            <p:ph type="title" hasCustomPrompt="1"/>
          </p:nvPr>
        </p:nvSpPr>
        <p:spPr>
          <a:xfrm>
            <a:off x="626167" y="155017"/>
            <a:ext cx="10515600" cy="1523635"/>
          </a:xfrm>
        </p:spPr>
        <p:txBody>
          <a:bodyPr/>
          <a:lstStyle/>
          <a:p>
            <a:r>
              <a:rPr lang="en-GB" dirty="0"/>
              <a:t>Click to add title</a:t>
            </a:r>
            <a:endParaRPr lang="en-US" dirty="0"/>
          </a:p>
        </p:txBody>
      </p:sp>
      <p:sp>
        <p:nvSpPr>
          <p:cNvPr id="7" name="Text Placeholder 6">
            <a:extLst>
              <a:ext uri="{FF2B5EF4-FFF2-40B4-BE49-F238E27FC236}">
                <a16:creationId xmlns:a16="http://schemas.microsoft.com/office/drawing/2014/main" id="{623AF23C-5F94-8849-B4B1-E0B6DAB6E7E5}"/>
              </a:ext>
            </a:extLst>
          </p:cNvPr>
          <p:cNvSpPr>
            <a:spLocks noGrp="1"/>
          </p:cNvSpPr>
          <p:nvPr>
            <p:ph type="body" sz="quarter" idx="10"/>
          </p:nvPr>
        </p:nvSpPr>
        <p:spPr>
          <a:xfrm>
            <a:off x="626167" y="4734985"/>
            <a:ext cx="10515600" cy="1883833"/>
          </a:xfrm>
        </p:spPr>
        <p:txBody>
          <a:bodyPr/>
          <a:lstStyle>
            <a:lvl1pPr fontAlgn="ctr">
              <a:buFont typeface="Arial" panose="020B0604020202020204" pitchFamily="34" charset="0"/>
              <a:buNone/>
              <a:defRPr b="1" i="0">
                <a:solidFill>
                  <a:schemeClr val="tx2"/>
                </a:solidFill>
                <a:latin typeface="Mind Meridian" panose="020B0503030507020204" pitchFamily="34" charset="0"/>
              </a:defRPr>
            </a:lvl1pPr>
            <a:lvl2pPr>
              <a:buFont typeface="Arial" panose="020B0604020202020204" pitchFamily="34" charset="0"/>
              <a:buNone/>
              <a:defRPr b="1" i="0">
                <a:latin typeface="FS Meridian" panose="020B0603040202080204" pitchFamily="34" charset="77"/>
              </a:defRPr>
            </a:lvl2pPr>
            <a:lvl3pPr>
              <a:buFont typeface="Arial" panose="020B0604020202020204" pitchFamily="34" charset="0"/>
              <a:buNone/>
              <a:defRPr b="1" i="0">
                <a:latin typeface="FS Meridian" panose="020B0603040202080204" pitchFamily="34" charset="77"/>
              </a:defRPr>
            </a:lvl3pPr>
            <a:lvl4pPr>
              <a:buFont typeface="Arial" panose="020B0604020202020204" pitchFamily="34" charset="0"/>
              <a:buNone/>
              <a:defRPr b="1" i="0">
                <a:latin typeface="FS Meridian" panose="020B0603040202080204" pitchFamily="34" charset="77"/>
              </a:defRPr>
            </a:lvl4pPr>
            <a:lvl5pPr>
              <a:buFont typeface="Arial" panose="020B0604020202020204" pitchFamily="34" charset="0"/>
              <a:buNone/>
              <a:defRPr b="1" i="0">
                <a:latin typeface="FS Meridian" panose="020B0603040202080204" pitchFamily="34" charset="77"/>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9EB52351-4149-244C-92CC-C4C687269E64}"/>
              </a:ext>
            </a:extLst>
          </p:cNvPr>
          <p:cNvSpPr>
            <a:spLocks noGrp="1"/>
          </p:cNvSpPr>
          <p:nvPr>
            <p:ph idx="1" hasCustomPrompt="1"/>
          </p:nvPr>
        </p:nvSpPr>
        <p:spPr>
          <a:xfrm>
            <a:off x="626167" y="1825626"/>
            <a:ext cx="10515600" cy="2193925"/>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a:lvl2pPr>
            <a:lvl3pPr marL="1128156" indent="-380990" defTabSz="1439964">
              <a:buSzPct val="100000"/>
              <a:buFontTx/>
              <a:buBlip>
                <a:blip r:embed="rId3"/>
              </a:buBlip>
              <a:tabLst>
                <a:tab pos="1439297" algn="l"/>
              </a:tabLst>
              <a:defRPr/>
            </a:lvl3pPr>
            <a:lvl4pPr marL="357708" indent="-347125" defTabSz="1439964">
              <a:buSzPct val="100000"/>
              <a:buFontTx/>
              <a:buBlip>
                <a:blip r:embed="rId3"/>
              </a:buBlip>
              <a:tabLst>
                <a:tab pos="1439297" algn="l"/>
              </a:tabLst>
              <a:defRPr/>
            </a:lvl4pPr>
            <a:lvl5pPr marL="357708" indent="-347125" defTabSz="1439964">
              <a:buSzPct val="100000"/>
              <a:buFontTx/>
              <a:buBlip>
                <a:blip r:embed="rId3"/>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1031117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highlight green">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587AEB7E-04A9-1E40-9992-76C8459CC45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8" y="8043"/>
            <a:ext cx="12187065" cy="6858000"/>
          </a:xfrm>
          <a:prstGeom prst="rect">
            <a:avLst/>
          </a:prstGeom>
        </p:spPr>
      </p:pic>
      <p:sp>
        <p:nvSpPr>
          <p:cNvPr id="2" name="Title 1"/>
          <p:cNvSpPr>
            <a:spLocks noGrp="1"/>
          </p:cNvSpPr>
          <p:nvPr>
            <p:ph type="title" hasCustomPrompt="1"/>
          </p:nvPr>
        </p:nvSpPr>
        <p:spPr>
          <a:xfrm>
            <a:off x="626167" y="155017"/>
            <a:ext cx="10515600" cy="1523635"/>
          </a:xfrm>
        </p:spPr>
        <p:txBody>
          <a:bodyPr/>
          <a:lstStyle/>
          <a:p>
            <a:r>
              <a:rPr lang="en-GB" dirty="0"/>
              <a:t>Click to add title</a:t>
            </a:r>
            <a:endParaRPr lang="en-US" dirty="0"/>
          </a:p>
        </p:txBody>
      </p:sp>
      <p:sp>
        <p:nvSpPr>
          <p:cNvPr id="7" name="Text Placeholder 6">
            <a:extLst>
              <a:ext uri="{FF2B5EF4-FFF2-40B4-BE49-F238E27FC236}">
                <a16:creationId xmlns:a16="http://schemas.microsoft.com/office/drawing/2014/main" id="{623AF23C-5F94-8849-B4B1-E0B6DAB6E7E5}"/>
              </a:ext>
            </a:extLst>
          </p:cNvPr>
          <p:cNvSpPr>
            <a:spLocks noGrp="1"/>
          </p:cNvSpPr>
          <p:nvPr>
            <p:ph type="body" sz="quarter" idx="10"/>
          </p:nvPr>
        </p:nvSpPr>
        <p:spPr>
          <a:xfrm>
            <a:off x="626167" y="4734985"/>
            <a:ext cx="10515600" cy="1883833"/>
          </a:xfrm>
        </p:spPr>
        <p:txBody>
          <a:bodyPr/>
          <a:lstStyle>
            <a:lvl1pPr fontAlgn="ctr">
              <a:buFont typeface="Arial" panose="020B0604020202020204" pitchFamily="34" charset="0"/>
              <a:buNone/>
              <a:defRPr b="1" i="0">
                <a:solidFill>
                  <a:schemeClr val="tx2"/>
                </a:solidFill>
                <a:latin typeface="Mind Meridian" panose="020B0503030507020204" pitchFamily="34" charset="0"/>
              </a:defRPr>
            </a:lvl1pPr>
            <a:lvl2pPr>
              <a:buFont typeface="Arial" panose="020B0604020202020204" pitchFamily="34" charset="0"/>
              <a:buNone/>
              <a:defRPr b="1" i="0">
                <a:latin typeface="FS Meridian" panose="020B0603040202080204" pitchFamily="34" charset="77"/>
              </a:defRPr>
            </a:lvl2pPr>
            <a:lvl3pPr>
              <a:buFont typeface="Arial" panose="020B0604020202020204" pitchFamily="34" charset="0"/>
              <a:buNone/>
              <a:defRPr b="1" i="0">
                <a:latin typeface="FS Meridian" panose="020B0603040202080204" pitchFamily="34" charset="77"/>
              </a:defRPr>
            </a:lvl3pPr>
            <a:lvl4pPr>
              <a:buFont typeface="Arial" panose="020B0604020202020204" pitchFamily="34" charset="0"/>
              <a:buNone/>
              <a:defRPr b="1" i="0">
                <a:latin typeface="FS Meridian" panose="020B0603040202080204" pitchFamily="34" charset="77"/>
              </a:defRPr>
            </a:lvl4pPr>
            <a:lvl5pPr>
              <a:buFont typeface="Arial" panose="020B0604020202020204" pitchFamily="34" charset="0"/>
              <a:buNone/>
              <a:defRPr b="1" i="0">
                <a:latin typeface="FS Meridian" panose="020B0603040202080204" pitchFamily="34" charset="77"/>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24C5B316-DFBD-3D4F-8E90-12ACAFF25B38}"/>
              </a:ext>
            </a:extLst>
          </p:cNvPr>
          <p:cNvSpPr>
            <a:spLocks noGrp="1"/>
          </p:cNvSpPr>
          <p:nvPr>
            <p:ph idx="1" hasCustomPrompt="1"/>
          </p:nvPr>
        </p:nvSpPr>
        <p:spPr>
          <a:xfrm>
            <a:off x="626167" y="1825626"/>
            <a:ext cx="10515600" cy="2193925"/>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a:lvl2pPr>
            <a:lvl3pPr marL="1128156" indent="-380990" defTabSz="1439964">
              <a:buSzPct val="100000"/>
              <a:buFontTx/>
              <a:buBlip>
                <a:blip r:embed="rId3"/>
              </a:buBlip>
              <a:tabLst>
                <a:tab pos="1439297" algn="l"/>
              </a:tabLst>
              <a:defRPr/>
            </a:lvl3pPr>
            <a:lvl4pPr marL="357708" indent="-347125" defTabSz="1439964">
              <a:buSzPct val="100000"/>
              <a:buFontTx/>
              <a:buBlip>
                <a:blip r:embed="rId3"/>
              </a:buBlip>
              <a:tabLst>
                <a:tab pos="1439297" algn="l"/>
              </a:tabLst>
              <a:defRPr/>
            </a:lvl4pPr>
            <a:lvl5pPr marL="357708" indent="-347125" defTabSz="1439964">
              <a:buSzPct val="100000"/>
              <a:buFontTx/>
              <a:buBlip>
                <a:blip r:embed="rId3"/>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7417433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highlight purp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AEB7E-04A9-1E40-9992-76C8459CC4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125" y="4413008"/>
            <a:ext cx="12254125" cy="2444993"/>
          </a:xfrm>
          <a:prstGeom prst="rect">
            <a:avLst/>
          </a:prstGeom>
        </p:spPr>
      </p:pic>
      <p:sp>
        <p:nvSpPr>
          <p:cNvPr id="2" name="Title 1"/>
          <p:cNvSpPr>
            <a:spLocks noGrp="1"/>
          </p:cNvSpPr>
          <p:nvPr>
            <p:ph type="title" hasCustomPrompt="1"/>
          </p:nvPr>
        </p:nvSpPr>
        <p:spPr>
          <a:xfrm>
            <a:off x="626167" y="155017"/>
            <a:ext cx="10515600" cy="1523635"/>
          </a:xfrm>
        </p:spPr>
        <p:txBody>
          <a:bodyPr/>
          <a:lstStyle/>
          <a:p>
            <a:r>
              <a:rPr lang="en-GB" dirty="0"/>
              <a:t>Click to add title</a:t>
            </a:r>
            <a:endParaRPr lang="en-US" dirty="0"/>
          </a:p>
        </p:txBody>
      </p:sp>
      <p:sp>
        <p:nvSpPr>
          <p:cNvPr id="7" name="Text Placeholder 6">
            <a:extLst>
              <a:ext uri="{FF2B5EF4-FFF2-40B4-BE49-F238E27FC236}">
                <a16:creationId xmlns:a16="http://schemas.microsoft.com/office/drawing/2014/main" id="{623AF23C-5F94-8849-B4B1-E0B6DAB6E7E5}"/>
              </a:ext>
            </a:extLst>
          </p:cNvPr>
          <p:cNvSpPr>
            <a:spLocks noGrp="1"/>
          </p:cNvSpPr>
          <p:nvPr>
            <p:ph type="body" sz="quarter" idx="10"/>
          </p:nvPr>
        </p:nvSpPr>
        <p:spPr>
          <a:xfrm>
            <a:off x="626167" y="4734985"/>
            <a:ext cx="10515600" cy="1883833"/>
          </a:xfrm>
        </p:spPr>
        <p:txBody>
          <a:bodyPr/>
          <a:lstStyle>
            <a:lvl1pPr fontAlgn="ctr">
              <a:buFont typeface="Arial" panose="020B0604020202020204" pitchFamily="34" charset="0"/>
              <a:buNone/>
              <a:defRPr b="1" i="0">
                <a:solidFill>
                  <a:schemeClr val="bg1"/>
                </a:solidFill>
                <a:latin typeface="Mind Meridian" panose="020B0503030507020204" pitchFamily="34" charset="0"/>
              </a:defRPr>
            </a:lvl1pPr>
            <a:lvl2pPr>
              <a:buFont typeface="Arial" panose="020B0604020202020204" pitchFamily="34" charset="0"/>
              <a:buNone/>
              <a:defRPr b="1" i="0">
                <a:latin typeface="FS Meridian" panose="020B0603040202080204" pitchFamily="34" charset="77"/>
              </a:defRPr>
            </a:lvl2pPr>
            <a:lvl3pPr>
              <a:buFont typeface="Arial" panose="020B0604020202020204" pitchFamily="34" charset="0"/>
              <a:buNone/>
              <a:defRPr b="1" i="0">
                <a:latin typeface="FS Meridian" panose="020B0603040202080204" pitchFamily="34" charset="77"/>
              </a:defRPr>
            </a:lvl3pPr>
            <a:lvl4pPr>
              <a:buFont typeface="Arial" panose="020B0604020202020204" pitchFamily="34" charset="0"/>
              <a:buNone/>
              <a:defRPr b="1" i="0">
                <a:latin typeface="FS Meridian" panose="020B0603040202080204" pitchFamily="34" charset="77"/>
              </a:defRPr>
            </a:lvl4pPr>
            <a:lvl5pPr>
              <a:buFont typeface="Arial" panose="020B0604020202020204" pitchFamily="34" charset="0"/>
              <a:buNone/>
              <a:defRPr b="1" i="0">
                <a:latin typeface="FS Meridian" panose="020B0603040202080204" pitchFamily="34" charset="77"/>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46E39631-19F0-B443-A6C8-991AF2E83815}"/>
              </a:ext>
            </a:extLst>
          </p:cNvPr>
          <p:cNvSpPr>
            <a:spLocks noGrp="1"/>
          </p:cNvSpPr>
          <p:nvPr>
            <p:ph idx="1" hasCustomPrompt="1"/>
          </p:nvPr>
        </p:nvSpPr>
        <p:spPr>
          <a:xfrm>
            <a:off x="626167" y="1825626"/>
            <a:ext cx="10515600" cy="2193925"/>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a:lvl2pPr>
            <a:lvl3pPr marL="1128156" indent="-380990" defTabSz="1439964">
              <a:buSzPct val="100000"/>
              <a:buFontTx/>
              <a:buBlip>
                <a:blip r:embed="rId3"/>
              </a:buBlip>
              <a:tabLst>
                <a:tab pos="1439297" algn="l"/>
              </a:tabLst>
              <a:defRPr/>
            </a:lvl3pPr>
            <a:lvl4pPr marL="357708" indent="-347125" defTabSz="1439964">
              <a:buSzPct val="100000"/>
              <a:buFontTx/>
              <a:buBlip>
                <a:blip r:embed="rId3"/>
              </a:buBlip>
              <a:tabLst>
                <a:tab pos="1439297" algn="l"/>
              </a:tabLst>
              <a:defRPr/>
            </a:lvl4pPr>
            <a:lvl5pPr marL="357708" indent="-347125" defTabSz="1439964">
              <a:buSzPct val="100000"/>
              <a:buFontTx/>
              <a:buBlip>
                <a:blip r:embed="rId3"/>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19339104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nd highlight pi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AEB7E-04A9-1E40-9992-76C8459CC4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125" y="4413008"/>
            <a:ext cx="12254125" cy="2444993"/>
          </a:xfrm>
          <a:prstGeom prst="rect">
            <a:avLst/>
          </a:prstGeom>
        </p:spPr>
      </p:pic>
      <p:sp>
        <p:nvSpPr>
          <p:cNvPr id="2" name="Title 1"/>
          <p:cNvSpPr>
            <a:spLocks noGrp="1"/>
          </p:cNvSpPr>
          <p:nvPr>
            <p:ph type="title" hasCustomPrompt="1"/>
          </p:nvPr>
        </p:nvSpPr>
        <p:spPr>
          <a:xfrm>
            <a:off x="626167" y="155017"/>
            <a:ext cx="10515600" cy="1523635"/>
          </a:xfrm>
        </p:spPr>
        <p:txBody>
          <a:bodyPr/>
          <a:lstStyle/>
          <a:p>
            <a:r>
              <a:rPr lang="en-GB" dirty="0"/>
              <a:t>Click to add title</a:t>
            </a:r>
            <a:endParaRPr lang="en-US" dirty="0"/>
          </a:p>
        </p:txBody>
      </p:sp>
      <p:sp>
        <p:nvSpPr>
          <p:cNvPr id="7" name="Text Placeholder 6">
            <a:extLst>
              <a:ext uri="{FF2B5EF4-FFF2-40B4-BE49-F238E27FC236}">
                <a16:creationId xmlns:a16="http://schemas.microsoft.com/office/drawing/2014/main" id="{623AF23C-5F94-8849-B4B1-E0B6DAB6E7E5}"/>
              </a:ext>
            </a:extLst>
          </p:cNvPr>
          <p:cNvSpPr>
            <a:spLocks noGrp="1"/>
          </p:cNvSpPr>
          <p:nvPr>
            <p:ph type="body" sz="quarter" idx="10"/>
          </p:nvPr>
        </p:nvSpPr>
        <p:spPr>
          <a:xfrm>
            <a:off x="626167" y="4734985"/>
            <a:ext cx="10515600" cy="1883833"/>
          </a:xfrm>
        </p:spPr>
        <p:txBody>
          <a:bodyPr/>
          <a:lstStyle>
            <a:lvl1pPr fontAlgn="ctr">
              <a:buFont typeface="Arial" panose="020B0604020202020204" pitchFamily="34" charset="0"/>
              <a:buNone/>
              <a:defRPr b="1" i="0">
                <a:solidFill>
                  <a:schemeClr val="bg1"/>
                </a:solidFill>
                <a:latin typeface="Mind Meridian" panose="020B0503030507020204" pitchFamily="34" charset="0"/>
              </a:defRPr>
            </a:lvl1pPr>
            <a:lvl2pPr>
              <a:buFont typeface="Arial" panose="020B0604020202020204" pitchFamily="34" charset="0"/>
              <a:buNone/>
              <a:defRPr b="1" i="0">
                <a:latin typeface="FS Meridian" panose="020B0603040202080204" pitchFamily="34" charset="77"/>
              </a:defRPr>
            </a:lvl2pPr>
            <a:lvl3pPr>
              <a:buFont typeface="Arial" panose="020B0604020202020204" pitchFamily="34" charset="0"/>
              <a:buNone/>
              <a:defRPr b="1" i="0">
                <a:latin typeface="FS Meridian" panose="020B0603040202080204" pitchFamily="34" charset="77"/>
              </a:defRPr>
            </a:lvl3pPr>
            <a:lvl4pPr>
              <a:buFont typeface="Arial" panose="020B0604020202020204" pitchFamily="34" charset="0"/>
              <a:buNone/>
              <a:defRPr b="1" i="0">
                <a:latin typeface="FS Meridian" panose="020B0603040202080204" pitchFamily="34" charset="77"/>
              </a:defRPr>
            </a:lvl4pPr>
            <a:lvl5pPr>
              <a:buFont typeface="Arial" panose="020B0604020202020204" pitchFamily="34" charset="0"/>
              <a:buNone/>
              <a:defRPr b="1" i="0">
                <a:latin typeface="FS Meridian" panose="020B0603040202080204" pitchFamily="34" charset="77"/>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F552EE61-B175-5744-89B8-EFD24ABDA879}"/>
              </a:ext>
            </a:extLst>
          </p:cNvPr>
          <p:cNvSpPr>
            <a:spLocks noGrp="1"/>
          </p:cNvSpPr>
          <p:nvPr>
            <p:ph idx="1" hasCustomPrompt="1"/>
          </p:nvPr>
        </p:nvSpPr>
        <p:spPr>
          <a:xfrm>
            <a:off x="626167" y="1825626"/>
            <a:ext cx="10515600" cy="2193925"/>
          </a:xfrm>
        </p:spPr>
        <p:txBody>
          <a:bodyPr/>
          <a:lstStyle>
            <a:lvl1pPr marL="357708" indent="-347125" defTabSz="1439964">
              <a:buSzPct val="100000"/>
              <a:buFontTx/>
              <a:buBlip>
                <a:blip r:embed="rId3"/>
              </a:buBlip>
              <a:tabLst>
                <a:tab pos="1439297" algn="l"/>
              </a:tabLst>
              <a:defRPr/>
            </a:lvl1pPr>
            <a:lvl2pPr marL="774681" indent="-380990" defTabSz="1439964">
              <a:buSzPct val="100000"/>
              <a:buFontTx/>
              <a:buBlip>
                <a:blip r:embed="rId3"/>
              </a:buBlip>
              <a:tabLst>
                <a:tab pos="1439297" algn="l"/>
              </a:tabLst>
              <a:defRPr/>
            </a:lvl2pPr>
            <a:lvl3pPr marL="1128156" indent="-380990" defTabSz="1439964">
              <a:buSzPct val="100000"/>
              <a:buFontTx/>
              <a:buBlip>
                <a:blip r:embed="rId3"/>
              </a:buBlip>
              <a:tabLst>
                <a:tab pos="1439297" algn="l"/>
              </a:tabLst>
              <a:defRPr/>
            </a:lvl3pPr>
            <a:lvl4pPr marL="357708" indent="-347125" defTabSz="1439964">
              <a:buSzPct val="100000"/>
              <a:buFontTx/>
              <a:buBlip>
                <a:blip r:embed="rId3"/>
              </a:buBlip>
              <a:tabLst>
                <a:tab pos="1439297" algn="l"/>
              </a:tabLst>
              <a:defRPr/>
            </a:lvl4pPr>
            <a:lvl5pPr marL="357708" indent="-347125" defTabSz="1439964">
              <a:buSzPct val="100000"/>
              <a:buFontTx/>
              <a:buBlip>
                <a:blip r:embed="rId3"/>
              </a:buBlip>
              <a:tabLst>
                <a:tab pos="1439297"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p>
          <a:p>
            <a:pPr lvl="1"/>
            <a:r>
              <a:rPr lang="en-GB" dirty="0"/>
              <a:t>Second level</a:t>
            </a:r>
          </a:p>
          <a:p>
            <a:pPr lvl="2"/>
            <a:r>
              <a:rPr lang="en-GB" dirty="0"/>
              <a:t>Third level</a:t>
            </a:r>
          </a:p>
        </p:txBody>
      </p:sp>
    </p:spTree>
    <p:extLst>
      <p:ext uri="{BB962C8B-B14F-4D97-AF65-F5344CB8AC3E}">
        <p14:creationId xmlns:p14="http://schemas.microsoft.com/office/powerpoint/2010/main" val="19266130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highlight pea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C8E953-2B0E-5F4D-B4A9-DBAA942228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3571"/>
            <a:ext cx="12186360" cy="6854429"/>
          </a:xfrm>
          <a:prstGeom prst="rect">
            <a:avLst/>
          </a:prstGeom>
          <a:solidFill>
            <a:schemeClr val="accent1"/>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642898" y="819630"/>
            <a:ext cx="10842807" cy="5122689"/>
          </a:xfrm>
        </p:spPr>
        <p:txBody>
          <a:bodyPr anchor="ctr"/>
          <a:lstStyle>
            <a:lvl1pPr algn="ctr">
              <a:defRPr sz="5067" spc="-133" baseline="0">
                <a:solidFill>
                  <a:schemeClr val="tx2"/>
                </a:solidFill>
              </a:defRPr>
            </a:lvl1pPr>
          </a:lstStyle>
          <a:p>
            <a:r>
              <a:rPr lang="en-GB" dirty="0"/>
              <a:t>Click to add text</a:t>
            </a:r>
            <a:endParaRPr lang="en-US" dirty="0"/>
          </a:p>
        </p:txBody>
      </p:sp>
    </p:spTree>
    <p:extLst>
      <p:ext uri="{BB962C8B-B14F-4D97-AF65-F5344CB8AC3E}">
        <p14:creationId xmlns:p14="http://schemas.microsoft.com/office/powerpoint/2010/main" val="3310876939"/>
      </p:ext>
    </p:extLst>
  </p:cSld>
  <p:clrMapOvr>
    <a:masterClrMapping/>
  </p:clrMapOvr>
  <mc:AlternateContent xmlns:mc="http://schemas.openxmlformats.org/markup-compatibility/2006" xmlns:p14="http://schemas.microsoft.com/office/powerpoint/2010/main">
    <mc:Choice Requires="p14">
      <p:transition spd="slow" p14:dur="4000" advClick="0" advTm="6000">
        <p:cut/>
      </p:transition>
    </mc:Choice>
    <mc:Fallback xmlns="">
      <p:transition spd="slow" advClick="0" advTm="6000">
        <p:cu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Quote gree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3"/>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tx2"/>
                </a:solidFill>
              </a:defRPr>
            </a:lvl1pPr>
          </a:lstStyle>
          <a:p>
            <a:r>
              <a:rPr lang="en-GB" dirty="0"/>
              <a:t>Click to add quote</a:t>
            </a:r>
            <a:endParaRPr lang="en-US" dirty="0"/>
          </a:p>
        </p:txBody>
      </p:sp>
    </p:spTree>
    <p:extLst>
      <p:ext uri="{BB962C8B-B14F-4D97-AF65-F5344CB8AC3E}">
        <p14:creationId xmlns:p14="http://schemas.microsoft.com/office/powerpoint/2010/main" val="7174389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9_Photo, squiggle - white tex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71D37F-3EC2-0A4E-9090-6FE8A21EBDBA}"/>
              </a:ext>
            </a:extLst>
          </p:cNvPr>
          <p:cNvSpPr/>
          <p:nvPr userDrawn="1"/>
        </p:nvSpPr>
        <p:spPr>
          <a:xfrm>
            <a:off x="-2" y="0"/>
            <a:ext cx="633700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hasCustomPrompt="1"/>
          </p:nvPr>
        </p:nvSpPr>
        <p:spPr>
          <a:xfrm>
            <a:off x="626169" y="155017"/>
            <a:ext cx="5115415" cy="1532243"/>
          </a:xfrm>
          <a:prstGeom prst="rect">
            <a:avLst/>
          </a:prstGeom>
        </p:spPr>
        <p:txBody>
          <a:bodyPr/>
          <a:lstStyle>
            <a:lvl1pPr>
              <a:defRPr sz="4267">
                <a:solidFill>
                  <a:schemeClr val="tx2"/>
                </a:solidFill>
              </a:defRPr>
            </a:lvl1pPr>
          </a:lstStyle>
          <a:p>
            <a:r>
              <a:rPr lang="en-GB" dirty="0"/>
              <a:t>Click to add title</a:t>
            </a:r>
            <a:endParaRPr lang="en-US" dirty="0"/>
          </a:p>
        </p:txBody>
      </p:sp>
      <p:sp>
        <p:nvSpPr>
          <p:cNvPr id="3" name="Content Placeholder 2"/>
          <p:cNvSpPr>
            <a:spLocks noGrp="1"/>
          </p:cNvSpPr>
          <p:nvPr>
            <p:ph idx="1" hasCustomPrompt="1"/>
          </p:nvPr>
        </p:nvSpPr>
        <p:spPr>
          <a:xfrm>
            <a:off x="626169" y="1825626"/>
            <a:ext cx="5115415" cy="4494804"/>
          </a:xfrm>
          <a:prstGeom prst="rect">
            <a:avLst/>
          </a:prstGeom>
        </p:spPr>
        <p:txBody>
          <a:bodyPr/>
          <a:lstStyle>
            <a:lvl1pPr marL="357699" indent="-347117" defTabSz="1439928">
              <a:buSzPct val="100000"/>
              <a:buFontTx/>
              <a:buBlip>
                <a:blip r:embed="rId2"/>
              </a:buBlip>
              <a:tabLst>
                <a:tab pos="1439261" algn="l"/>
              </a:tabLst>
              <a:defRPr>
                <a:solidFill>
                  <a:sysClr val="windowText" lastClr="000000"/>
                </a:solidFill>
              </a:defRPr>
            </a:lvl1pPr>
            <a:lvl2pPr marL="774662" indent="-380981" defTabSz="1439928">
              <a:buSzPct val="100000"/>
              <a:buFontTx/>
              <a:buBlip>
                <a:blip r:embed="rId2"/>
              </a:buBlip>
              <a:tabLst>
                <a:tab pos="1439261" algn="l"/>
              </a:tabLst>
              <a:defRPr>
                <a:solidFill>
                  <a:sysClr val="windowText" lastClr="000000"/>
                </a:solidFill>
              </a:defRPr>
            </a:lvl2pPr>
            <a:lvl3pPr marL="1015949" indent="-380981" defTabSz="1439928">
              <a:buSzPct val="100000"/>
              <a:buFontTx/>
              <a:buBlip>
                <a:blip r:embed="rId2"/>
              </a:buBlip>
              <a:tabLst>
                <a:tab pos="1439261" algn="l"/>
              </a:tabLst>
              <a:defRPr>
                <a:solidFill>
                  <a:sysClr val="windowText" lastClr="000000"/>
                </a:solidFill>
              </a:defRPr>
            </a:lvl3pPr>
            <a:lvl4pPr marL="357699" indent="-347117" defTabSz="1439928">
              <a:buSzPct val="100000"/>
              <a:buFontTx/>
              <a:buBlip>
                <a:blip r:embed="rId2"/>
              </a:buBlip>
              <a:tabLst>
                <a:tab pos="1439261" algn="l"/>
              </a:tabLst>
              <a:defRPr/>
            </a:lvl4pPr>
            <a:lvl5pPr marL="357699" indent="-347117" defTabSz="1439928">
              <a:buSzPct val="100000"/>
              <a:buFontTx/>
              <a:buBlip>
                <a:blip r:embed="rId2"/>
              </a:buBlip>
              <a:tabLst>
                <a:tab pos="1439261" algn="l"/>
              </a:tabLst>
              <a:defRPr/>
            </a:lvl5pPr>
          </a:lstStyle>
          <a:p>
            <a:pPr lvl="0"/>
            <a:r>
              <a:rPr lang="en-GB" dirty="0"/>
              <a:t>Click to add text.</a:t>
            </a:r>
            <a:br>
              <a:rPr lang="en-GB" dirty="0"/>
            </a:br>
            <a:r>
              <a:rPr lang="en-GB" dirty="0"/>
              <a:t>Click bullet icon to remove bullet. </a:t>
            </a:r>
            <a:br>
              <a:rPr lang="en-GB" dirty="0"/>
            </a:br>
            <a:r>
              <a:rPr lang="en-GB" dirty="0"/>
              <a:t>To reset bullet click Reset button.</a:t>
            </a:r>
            <a:br>
              <a:rPr lang="en-GB" dirty="0"/>
            </a:br>
            <a:r>
              <a:rPr lang="en-GB" dirty="0"/>
              <a:t>Resize coloured box and squiggle to fit requirements</a:t>
            </a:r>
          </a:p>
          <a:p>
            <a:pPr lvl="1"/>
            <a:r>
              <a:rPr lang="en-GB" dirty="0"/>
              <a:t>Second level</a:t>
            </a:r>
          </a:p>
          <a:p>
            <a:pPr lvl="2"/>
            <a:r>
              <a:rPr lang="en-GB" dirty="0"/>
              <a:t>Third level</a:t>
            </a:r>
          </a:p>
        </p:txBody>
      </p:sp>
      <p:sp>
        <p:nvSpPr>
          <p:cNvPr id="5" name="Picture Placeholder 6">
            <a:extLst>
              <a:ext uri="{FF2B5EF4-FFF2-40B4-BE49-F238E27FC236}">
                <a16:creationId xmlns:a16="http://schemas.microsoft.com/office/drawing/2014/main" id="{6194AABF-974B-9B4D-9453-55DC129C64D6}"/>
              </a:ext>
            </a:extLst>
          </p:cNvPr>
          <p:cNvSpPr>
            <a:spLocks noGrp="1"/>
          </p:cNvSpPr>
          <p:nvPr>
            <p:ph type="pic" sz="quarter" idx="10" hasCustomPrompt="1"/>
          </p:nvPr>
        </p:nvSpPr>
        <p:spPr>
          <a:xfrm>
            <a:off x="6337004" y="0"/>
            <a:ext cx="5854997" cy="6858000"/>
          </a:xfrm>
          <a:prstGeom prst="rect">
            <a:avLst/>
          </a:prstGeom>
          <a:solidFill>
            <a:schemeClr val="bg2"/>
          </a:solidFill>
        </p:spPr>
        <p:txBody>
          <a:bodyPr anchor="ctr" anchorCtr="1"/>
          <a:lstStyle>
            <a:lvl1pPr marL="0" indent="0" algn="l" fontAlgn="ctr">
              <a:buFont typeface="Arial" panose="020B0604020202020204" pitchFamily="34" charset="0"/>
              <a:buNone/>
              <a:defRPr sz="2400">
                <a:solidFill>
                  <a:schemeClr val="tx1">
                    <a:lumMod val="50000"/>
                    <a:lumOff val="50000"/>
                  </a:schemeClr>
                </a:solidFill>
              </a:defRPr>
            </a:lvl1pPr>
          </a:lstStyle>
          <a:p>
            <a:r>
              <a:rPr lang="en-US" dirty="0"/>
              <a:t>Click to add picture and resize to fit</a:t>
            </a:r>
          </a:p>
        </p:txBody>
      </p:sp>
    </p:spTree>
    <p:extLst>
      <p:ext uri="{BB962C8B-B14F-4D97-AF65-F5344CB8AC3E}">
        <p14:creationId xmlns:p14="http://schemas.microsoft.com/office/powerpoint/2010/main" val="38951396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ighlight pea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C8E953-2B0E-5F4D-B4A9-DBAA942228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3571"/>
            <a:ext cx="12186360" cy="6854429"/>
          </a:xfrm>
          <a:prstGeom prst="rect">
            <a:avLst/>
          </a:prstGeom>
          <a:solidFill>
            <a:schemeClr val="accent1"/>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642898" y="819630"/>
            <a:ext cx="10842807" cy="5122689"/>
          </a:xfrm>
        </p:spPr>
        <p:txBody>
          <a:bodyPr anchor="ctr"/>
          <a:lstStyle>
            <a:lvl1pPr algn="ctr">
              <a:defRPr sz="5067" spc="-133" baseline="0">
                <a:solidFill>
                  <a:schemeClr val="tx2"/>
                </a:solidFill>
              </a:defRPr>
            </a:lvl1pPr>
          </a:lstStyle>
          <a:p>
            <a:r>
              <a:rPr lang="en-GB" dirty="0"/>
              <a:t>Click to add text</a:t>
            </a:r>
            <a:endParaRPr lang="en-US" dirty="0"/>
          </a:p>
        </p:txBody>
      </p:sp>
    </p:spTree>
    <p:extLst>
      <p:ext uri="{BB962C8B-B14F-4D97-AF65-F5344CB8AC3E}">
        <p14:creationId xmlns:p14="http://schemas.microsoft.com/office/powerpoint/2010/main" val="23805283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ighlight sky">
    <p:spTree>
      <p:nvGrpSpPr>
        <p:cNvPr id="1" name=""/>
        <p:cNvGrpSpPr/>
        <p:nvPr/>
      </p:nvGrpSpPr>
      <p:grpSpPr>
        <a:xfrm>
          <a:off x="0" y="0"/>
          <a:ext cx="0" cy="0"/>
          <a:chOff x="0" y="0"/>
          <a:chExt cx="0" cy="0"/>
        </a:xfrm>
      </p:grpSpPr>
      <p:pic>
        <p:nvPicPr>
          <p:cNvPr id="4" name="Picture 3" descr="A picture containing loop knot, connector&#10;&#10;Description automatically generated">
            <a:extLst>
              <a:ext uri="{FF2B5EF4-FFF2-40B4-BE49-F238E27FC236}">
                <a16:creationId xmlns:a16="http://schemas.microsoft.com/office/drawing/2014/main" id="{5288277C-9E3B-F74B-A914-4F00037A9F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flipV="1">
            <a:off x="1" y="0"/>
            <a:ext cx="12179300" cy="6858000"/>
          </a:xfrm>
          <a:prstGeom prst="rect">
            <a:avLst/>
          </a:prstGeom>
          <a:solidFill>
            <a:schemeClr val="accent2"/>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1818640" y="819630"/>
            <a:ext cx="8483600" cy="5122689"/>
          </a:xfrm>
        </p:spPr>
        <p:txBody>
          <a:bodyPr anchor="ctr"/>
          <a:lstStyle>
            <a:lvl1pPr algn="ctr">
              <a:defRPr sz="5067" spc="-133" baseline="0">
                <a:solidFill>
                  <a:schemeClr val="tx2"/>
                </a:solidFill>
              </a:defRPr>
            </a:lvl1pPr>
          </a:lstStyle>
          <a:p>
            <a:r>
              <a:rPr lang="en-GB" dirty="0"/>
              <a:t>Click to add text</a:t>
            </a:r>
            <a:endParaRPr lang="en-US" dirty="0"/>
          </a:p>
        </p:txBody>
      </p:sp>
    </p:spTree>
    <p:extLst>
      <p:ext uri="{BB962C8B-B14F-4D97-AF65-F5344CB8AC3E}">
        <p14:creationId xmlns:p14="http://schemas.microsoft.com/office/powerpoint/2010/main" val="33198761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ighlight 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C8E953-2B0E-5F4D-B4A9-DBAA942228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rot="10800000">
            <a:off x="8811" y="5355"/>
            <a:ext cx="12174379" cy="6850860"/>
          </a:xfrm>
          <a:prstGeom prst="rect">
            <a:avLst/>
          </a:prstGeom>
          <a:solidFill>
            <a:schemeClr val="accent3"/>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642899" y="819630"/>
            <a:ext cx="10888701" cy="5122689"/>
          </a:xfrm>
        </p:spPr>
        <p:txBody>
          <a:bodyPr anchor="ctr"/>
          <a:lstStyle>
            <a:lvl1pPr algn="ctr">
              <a:defRPr sz="5067" spc="-133" baseline="0">
                <a:solidFill>
                  <a:schemeClr val="tx2"/>
                </a:solidFill>
              </a:defRPr>
            </a:lvl1pPr>
          </a:lstStyle>
          <a:p>
            <a:r>
              <a:rPr lang="en-GB" dirty="0"/>
              <a:t>Click to add title</a:t>
            </a:r>
            <a:endParaRPr lang="en-US" dirty="0"/>
          </a:p>
        </p:txBody>
      </p:sp>
    </p:spTree>
    <p:extLst>
      <p:ext uri="{BB962C8B-B14F-4D97-AF65-F5344CB8AC3E}">
        <p14:creationId xmlns:p14="http://schemas.microsoft.com/office/powerpoint/2010/main" val="497029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ighlight purple">
    <p:spTree>
      <p:nvGrpSpPr>
        <p:cNvPr id="1" name=""/>
        <p:cNvGrpSpPr/>
        <p:nvPr/>
      </p:nvGrpSpPr>
      <p:grpSpPr>
        <a:xfrm>
          <a:off x="0" y="0"/>
          <a:ext cx="0" cy="0"/>
          <a:chOff x="0" y="0"/>
          <a:chExt cx="0" cy="0"/>
        </a:xfrm>
      </p:grpSpPr>
      <p:pic>
        <p:nvPicPr>
          <p:cNvPr id="4" name="Picture 3" descr="A picture containing loop knot, connector&#10;&#10;Description automatically generated">
            <a:extLst>
              <a:ext uri="{FF2B5EF4-FFF2-40B4-BE49-F238E27FC236}">
                <a16:creationId xmlns:a16="http://schemas.microsoft.com/office/drawing/2014/main" id="{AE61622E-2D1E-E046-836F-AC9F113BC8F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79300" cy="6858000"/>
          </a:xfrm>
          <a:prstGeom prst="rect">
            <a:avLst/>
          </a:prstGeom>
          <a:solidFill>
            <a:schemeClr val="accent4"/>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1605280" y="819630"/>
            <a:ext cx="8940800" cy="5122689"/>
          </a:xfrm>
        </p:spPr>
        <p:txBody>
          <a:bodyPr anchor="ctr"/>
          <a:lstStyle>
            <a:lvl1pPr algn="ctr">
              <a:defRPr sz="5067" spc="-133" baseline="0">
                <a:solidFill>
                  <a:schemeClr val="bg1"/>
                </a:solidFill>
              </a:defRPr>
            </a:lvl1pPr>
          </a:lstStyle>
          <a:p>
            <a:r>
              <a:rPr lang="en-GB" dirty="0"/>
              <a:t>Click to add text</a:t>
            </a:r>
            <a:endParaRPr lang="en-US" dirty="0"/>
          </a:p>
        </p:txBody>
      </p:sp>
    </p:spTree>
    <p:extLst>
      <p:ext uri="{BB962C8B-B14F-4D97-AF65-F5344CB8AC3E}">
        <p14:creationId xmlns:p14="http://schemas.microsoft.com/office/powerpoint/2010/main" val="4913232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ighlight pink">
    <p:spTree>
      <p:nvGrpSpPr>
        <p:cNvPr id="1" name=""/>
        <p:cNvGrpSpPr/>
        <p:nvPr/>
      </p:nvGrpSpPr>
      <p:grpSpPr>
        <a:xfrm>
          <a:off x="0" y="0"/>
          <a:ext cx="0" cy="0"/>
          <a:chOff x="0" y="0"/>
          <a:chExt cx="0" cy="0"/>
        </a:xfrm>
      </p:grpSpPr>
      <p:pic>
        <p:nvPicPr>
          <p:cNvPr id="4" name="Picture 3" descr="A picture containing loop knot, connector&#10;&#10;Description automatically generated">
            <a:extLst>
              <a:ext uri="{FF2B5EF4-FFF2-40B4-BE49-F238E27FC236}">
                <a16:creationId xmlns:a16="http://schemas.microsoft.com/office/drawing/2014/main" id="{AE61622E-2D1E-E046-836F-AC9F113BC8F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1" y="0"/>
            <a:ext cx="12179300" cy="6858000"/>
          </a:xfrm>
          <a:prstGeom prst="rect">
            <a:avLst/>
          </a:prstGeom>
          <a:solidFill>
            <a:schemeClr val="accent5"/>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1605280" y="819630"/>
            <a:ext cx="8940800" cy="5122689"/>
          </a:xfrm>
        </p:spPr>
        <p:txBody>
          <a:bodyPr anchor="ctr"/>
          <a:lstStyle>
            <a:lvl1pPr algn="ctr">
              <a:defRPr sz="5067" spc="-133" baseline="0">
                <a:solidFill>
                  <a:schemeClr val="bg1"/>
                </a:solidFill>
              </a:defRPr>
            </a:lvl1pPr>
          </a:lstStyle>
          <a:p>
            <a:r>
              <a:rPr lang="en-GB" dirty="0"/>
              <a:t>Click to add text</a:t>
            </a:r>
            <a:endParaRPr lang="en-US" dirty="0"/>
          </a:p>
        </p:txBody>
      </p:sp>
    </p:spTree>
    <p:extLst>
      <p:ext uri="{BB962C8B-B14F-4D97-AF65-F5344CB8AC3E}">
        <p14:creationId xmlns:p14="http://schemas.microsoft.com/office/powerpoint/2010/main" val="40887049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peach">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1"/>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tx2"/>
                </a:solidFill>
              </a:defRPr>
            </a:lvl1pPr>
          </a:lstStyle>
          <a:p>
            <a:r>
              <a:rPr lang="en-GB" dirty="0"/>
              <a:t>Click to add quote</a:t>
            </a:r>
            <a:endParaRPr lang="en-US" dirty="0"/>
          </a:p>
        </p:txBody>
      </p:sp>
    </p:spTree>
    <p:extLst>
      <p:ext uri="{BB962C8B-B14F-4D97-AF65-F5344CB8AC3E}">
        <p14:creationId xmlns:p14="http://schemas.microsoft.com/office/powerpoint/2010/main" val="1507165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sk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2"/>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tx2"/>
                </a:solidFill>
              </a:defRPr>
            </a:lvl1pPr>
          </a:lstStyle>
          <a:p>
            <a:r>
              <a:rPr lang="en-GB" dirty="0"/>
              <a:t>Click to add quote</a:t>
            </a:r>
            <a:endParaRPr lang="en-US" dirty="0"/>
          </a:p>
        </p:txBody>
      </p:sp>
    </p:spTree>
    <p:extLst>
      <p:ext uri="{BB962C8B-B14F-4D97-AF65-F5344CB8AC3E}">
        <p14:creationId xmlns:p14="http://schemas.microsoft.com/office/powerpoint/2010/main" val="41427718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gree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3"/>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tx2"/>
                </a:solidFill>
              </a:defRPr>
            </a:lvl1pPr>
          </a:lstStyle>
          <a:p>
            <a:r>
              <a:rPr lang="en-GB" dirty="0"/>
              <a:t>Click to add quote</a:t>
            </a:r>
            <a:endParaRPr lang="en-US" dirty="0"/>
          </a:p>
        </p:txBody>
      </p:sp>
    </p:spTree>
    <p:extLst>
      <p:ext uri="{BB962C8B-B14F-4D97-AF65-F5344CB8AC3E}">
        <p14:creationId xmlns:p14="http://schemas.microsoft.com/office/powerpoint/2010/main" val="16922268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urp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4"/>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bg1"/>
                </a:solidFill>
              </a:defRPr>
            </a:lvl1pPr>
          </a:lstStyle>
          <a:p>
            <a:r>
              <a:rPr lang="en-GB" dirty="0"/>
              <a:t>Click to add quote</a:t>
            </a:r>
            <a:endParaRPr lang="en-US" dirty="0"/>
          </a:p>
        </p:txBody>
      </p:sp>
    </p:spTree>
    <p:extLst>
      <p:ext uri="{BB962C8B-B14F-4D97-AF65-F5344CB8AC3E}">
        <p14:creationId xmlns:p14="http://schemas.microsoft.com/office/powerpoint/2010/main" val="5595706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i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1D32A-C008-8340-9693-8B3B368C46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468" y="1"/>
            <a:ext cx="12187065" cy="6857999"/>
          </a:xfrm>
          <a:prstGeom prst="rect">
            <a:avLst/>
          </a:prstGeom>
          <a:solidFill>
            <a:schemeClr val="accent5"/>
          </a:solidFill>
        </p:spPr>
      </p:pic>
      <p:sp>
        <p:nvSpPr>
          <p:cNvPr id="8" name="Title 1">
            <a:extLst>
              <a:ext uri="{FF2B5EF4-FFF2-40B4-BE49-F238E27FC236}">
                <a16:creationId xmlns:a16="http://schemas.microsoft.com/office/drawing/2014/main" id="{9F1626D1-9453-534A-AA91-8D0FD5F1FB40}"/>
              </a:ext>
            </a:extLst>
          </p:cNvPr>
          <p:cNvSpPr>
            <a:spLocks noGrp="1"/>
          </p:cNvSpPr>
          <p:nvPr>
            <p:ph type="ctrTitle" hasCustomPrompt="1"/>
          </p:nvPr>
        </p:nvSpPr>
        <p:spPr>
          <a:xfrm>
            <a:off x="2448560" y="819630"/>
            <a:ext cx="7142480" cy="5122689"/>
          </a:xfrm>
        </p:spPr>
        <p:txBody>
          <a:bodyPr anchor="ctr"/>
          <a:lstStyle>
            <a:lvl1pPr algn="ctr">
              <a:defRPr sz="5067" spc="-133" baseline="0">
                <a:solidFill>
                  <a:schemeClr val="bg1"/>
                </a:solidFill>
              </a:defRPr>
            </a:lvl1pPr>
          </a:lstStyle>
          <a:p>
            <a:r>
              <a:rPr lang="en-GB" dirty="0"/>
              <a:t>Click to add quote</a:t>
            </a:r>
            <a:endParaRPr lang="en-US" dirty="0"/>
          </a:p>
        </p:txBody>
      </p:sp>
    </p:spTree>
    <p:extLst>
      <p:ext uri="{BB962C8B-B14F-4D97-AF65-F5344CB8AC3E}">
        <p14:creationId xmlns:p14="http://schemas.microsoft.com/office/powerpoint/2010/main" val="27776821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7626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3277035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65179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772419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20805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27593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72225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2323248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48620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4738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727318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01581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494433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59591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0584059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8391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3.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theme" Target="../theme/theme4.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fld id="{A5B0A250-5CC0-1746-B209-08E8B0DAE6AF}" type="datetimeFigureOut">
              <a:rPr lang="en-US" smtClean="0"/>
              <a:pPr/>
              <a:t>9/18/2024</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vert="horz" lIns="91440" tIns="45720" rIns="91440" bIns="45720" rtlCol="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114104713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1732"/>
            <a:ext cx="10515600" cy="1523635"/>
          </a:xfrm>
          <a:prstGeom prst="rect">
            <a:avLst/>
          </a:prstGeom>
        </p:spPr>
        <p:txBody>
          <a:bodyPr vert="horz" lIns="91440" tIns="45720" rIns="91440" bIns="45720" rtlCol="0" anchor="b" anchorCtr="0">
            <a:noAutofit/>
          </a:bodyPr>
          <a:lstStyle/>
          <a:p>
            <a:r>
              <a:rPr lang="en-GB" dirty="0"/>
              <a:t>Click to add title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1517891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Lst>
  <p:txStyles>
    <p:titleStyle>
      <a:lvl1pPr algn="l" defTabSz="914377" rtl="0" eaLnBrk="1" latinLnBrk="0" hangingPunct="1">
        <a:lnSpc>
          <a:spcPct val="90000"/>
        </a:lnSpc>
        <a:spcBef>
          <a:spcPct val="0"/>
        </a:spcBef>
        <a:buNone/>
        <a:defRPr sz="4800" b="1" i="0" kern="1200">
          <a:solidFill>
            <a:schemeClr val="tx2"/>
          </a:solidFill>
          <a:latin typeface="Mind Meridian" panose="020B0803030507020204" pitchFamily="34" charset="77"/>
          <a:ea typeface="+mj-ea"/>
          <a:cs typeface="Mind Meridian" panose="020B0803030507020204" pitchFamily="34" charset="77"/>
        </a:defRPr>
      </a:lvl1pPr>
    </p:titleStyle>
    <p:bodyStyle>
      <a:lvl1pPr marL="357708" indent="-357708" algn="l" defTabSz="914377" rtl="0" eaLnBrk="1" latinLnBrk="0" hangingPunct="1">
        <a:lnSpc>
          <a:spcPct val="90000"/>
        </a:lnSpc>
        <a:spcBef>
          <a:spcPts val="0"/>
        </a:spcBef>
        <a:spcAft>
          <a:spcPts val="800"/>
        </a:spcAft>
        <a:buClr>
          <a:schemeClr val="tx2"/>
        </a:buClr>
        <a:buSzPct val="100000"/>
        <a:buFontTx/>
        <a:buBlip>
          <a:blip r:embed="rId31"/>
        </a:buBlip>
        <a:tabLst/>
        <a:defRPr sz="2400" b="0" i="0" kern="1200" baseline="0">
          <a:solidFill>
            <a:schemeClr val="tx1"/>
          </a:solidFill>
          <a:latin typeface="Mind Meridian" panose="020B0803030507020204" pitchFamily="34" charset="77"/>
          <a:ea typeface="+mn-ea"/>
          <a:cs typeface="Mind Meridian" panose="020B0803030507020204" pitchFamily="34" charset="77"/>
        </a:defRPr>
      </a:lvl1pPr>
      <a:lvl2pPr marL="719649" indent="-380990" algn="l" defTabSz="914377" rtl="0" eaLnBrk="1" latinLnBrk="0" hangingPunct="1">
        <a:lnSpc>
          <a:spcPct val="90000"/>
        </a:lnSpc>
        <a:spcBef>
          <a:spcPts val="0"/>
        </a:spcBef>
        <a:spcAft>
          <a:spcPts val="800"/>
        </a:spcAft>
        <a:buClr>
          <a:schemeClr val="tx2"/>
        </a:buClr>
        <a:buSzPct val="100000"/>
        <a:buFontTx/>
        <a:buBlip>
          <a:blip r:embed="rId31"/>
        </a:buBlip>
        <a:tabLst/>
        <a:defRPr sz="2133" b="0" i="0" kern="1200" baseline="0">
          <a:solidFill>
            <a:schemeClr val="tx1"/>
          </a:solidFill>
          <a:latin typeface="Mind Meridian" panose="020B0803030507020204" pitchFamily="34" charset="77"/>
          <a:ea typeface="+mn-ea"/>
          <a:cs typeface="Mind Meridian" panose="020B0803030507020204" pitchFamily="34" charset="77"/>
        </a:defRPr>
      </a:lvl2pPr>
      <a:lvl3pPr marL="1015975" indent="-380990" algn="l" defTabSz="914377" rtl="0" eaLnBrk="1" latinLnBrk="0" hangingPunct="1">
        <a:lnSpc>
          <a:spcPct val="90000"/>
        </a:lnSpc>
        <a:spcBef>
          <a:spcPts val="0"/>
        </a:spcBef>
        <a:spcAft>
          <a:spcPts val="800"/>
        </a:spcAft>
        <a:buClr>
          <a:schemeClr val="tx2"/>
        </a:buClr>
        <a:buSzPct val="100000"/>
        <a:buFontTx/>
        <a:buBlip>
          <a:blip r:embed="rId31"/>
        </a:buBlip>
        <a:tabLst/>
        <a:defRPr sz="1867" b="0" i="0" kern="1200" baseline="0">
          <a:solidFill>
            <a:schemeClr val="tx1"/>
          </a:solidFill>
          <a:latin typeface="Mind Meridian" panose="020B0803030507020204" pitchFamily="34" charset="77"/>
          <a:ea typeface="+mn-ea"/>
          <a:cs typeface="Mind Meridian" panose="020B0803030507020204" pitchFamily="34" charset="77"/>
        </a:defRPr>
      </a:lvl3pPr>
      <a:lvl4pPr marL="1367332" indent="-380990" algn="l" defTabSz="914377" rtl="0" eaLnBrk="1" latinLnBrk="0" hangingPunct="1">
        <a:lnSpc>
          <a:spcPct val="90000"/>
        </a:lnSpc>
        <a:spcBef>
          <a:spcPts val="0"/>
        </a:spcBef>
        <a:spcAft>
          <a:spcPts val="800"/>
        </a:spcAft>
        <a:buClr>
          <a:schemeClr val="tx2"/>
        </a:buClr>
        <a:buSzPct val="100000"/>
        <a:buFontTx/>
        <a:buBlip>
          <a:blip r:embed="rId31"/>
        </a:buBlip>
        <a:tabLst/>
        <a:defRPr sz="1600" b="0" i="0" kern="1200" baseline="0">
          <a:solidFill>
            <a:schemeClr val="tx1"/>
          </a:solidFill>
          <a:latin typeface="Mind Meridian" panose="020B0803030507020204" pitchFamily="34" charset="77"/>
          <a:ea typeface="+mn-ea"/>
          <a:cs typeface="Mind Meridian" panose="020B0803030507020204" pitchFamily="34" charset="77"/>
        </a:defRPr>
      </a:lvl4pPr>
      <a:lvl5pPr marL="1608626" indent="-338658" algn="l" defTabSz="914377" rtl="0" eaLnBrk="1" latinLnBrk="0" hangingPunct="1">
        <a:lnSpc>
          <a:spcPct val="90000"/>
        </a:lnSpc>
        <a:spcBef>
          <a:spcPts val="0"/>
        </a:spcBef>
        <a:spcAft>
          <a:spcPts val="800"/>
        </a:spcAft>
        <a:buClr>
          <a:schemeClr val="tx2"/>
        </a:buClr>
        <a:buSzPct val="100000"/>
        <a:buFontTx/>
        <a:buBlip>
          <a:blip r:embed="rId31"/>
        </a:buBlip>
        <a:tabLst/>
        <a:defRPr sz="1600" b="0" i="0" kern="1200" baseline="0">
          <a:solidFill>
            <a:schemeClr val="tx1"/>
          </a:solidFill>
          <a:latin typeface="Mind Meridian" panose="020B0803030507020204" pitchFamily="34" charset="77"/>
          <a:ea typeface="+mn-ea"/>
          <a:cs typeface="Mind Meridian" panose="020B0803030507020204" pitchFamily="34" charset="77"/>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52C8D5-808A-AD43-9AD7-93A320C22B9E}"/>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D2FF1F2-78FF-6D46-AE45-B152920BE15F}"/>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02088942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Lst>
  <p:txStyles>
    <p:titleStyle>
      <a:lvl1pPr algn="l" defTabSz="1219170" rtl="0" eaLnBrk="1" latinLnBrk="0" hangingPunct="1">
        <a:lnSpc>
          <a:spcPct val="90000"/>
        </a:lnSpc>
        <a:spcBef>
          <a:spcPct val="0"/>
        </a:spcBef>
        <a:buNone/>
        <a:defRPr sz="4800" b="1" i="0" kern="1200">
          <a:solidFill>
            <a:schemeClr val="tx1"/>
          </a:solidFill>
          <a:latin typeface="Mind Meridian" panose="020B0803030507020204" pitchFamily="34" charset="77"/>
          <a:ea typeface="+mj-ea"/>
          <a:cs typeface="Mind Meridian" panose="020B0803030507020204" pitchFamily="34" charset="77"/>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2400" b="0" i="0" kern="1200">
          <a:solidFill>
            <a:schemeClr val="tx1"/>
          </a:solidFill>
          <a:latin typeface="Mind Meridian" panose="020B0803030507020204" pitchFamily="34" charset="77"/>
          <a:ea typeface="+mn-ea"/>
          <a:cs typeface="Mind Meridian" panose="020B0803030507020204" pitchFamily="34" charset="77"/>
        </a:defRPr>
      </a:lvl1pPr>
      <a:lvl2pPr marL="91437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Mind Meridian" panose="020B0803030507020204" pitchFamily="34" charset="77"/>
          <a:ea typeface="+mn-ea"/>
          <a:cs typeface="Mind Meridian" panose="020B0803030507020204" pitchFamily="34" charset="77"/>
        </a:defRPr>
      </a:lvl2pPr>
      <a:lvl3pPr marL="1523962"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Mind Meridian" panose="020B0803030507020204" pitchFamily="34" charset="77"/>
          <a:ea typeface="+mn-ea"/>
          <a:cs typeface="Mind Meridian" panose="020B0803030507020204" pitchFamily="34" charset="77"/>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Mind Meridian" panose="020B0803030507020204" pitchFamily="34" charset="77"/>
          <a:ea typeface="+mn-ea"/>
          <a:cs typeface="Mind Meridian" panose="020B0803030507020204" pitchFamily="34" charset="77"/>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Mind Meridian" panose="020B0803030507020204" pitchFamily="34" charset="77"/>
          <a:ea typeface="+mn-ea"/>
          <a:cs typeface="Mind Meridian" panose="020B0803030507020204" pitchFamily="34" charset="77"/>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9/18/2024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83774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8.tiff"/></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6.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hyperlink" Target="https://www.co-operative.coop/media/news-releases/shocking-extent-of-loneliness-faced-by-young-mothers-revealed" TargetMode="External"/><Relationship Id="rId7" Type="http://schemas.openxmlformats.org/officeDocument/2006/relationships/image" Target="../media/image28.tif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elsevier.com/wps/find/journaldescription.cws_home/707424/description#description" TargetMode="External"/><Relationship Id="rId5" Type="http://schemas.openxmlformats.org/officeDocument/2006/relationships/hyperlink" Target="http://search.ebscohost.com/login.aspx?direct=true&amp;AuthType=ip,shib&amp;db=jlh&amp;AN=107489539&amp;site=ehost-live&amp;scope=site&amp;custid=s8454451" TargetMode="External"/><Relationship Id="rId4" Type="http://schemas.openxmlformats.org/officeDocument/2006/relationships/hyperlink" Target="http://dx.doi.org/10.1016/S2215-0366(20)30383-7"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27.tiff"/></Relationships>
</file>

<file path=ppt/slides/_rels/slide26.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45.png"/><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45.png"/><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52.xml"/><Relationship Id="rId4" Type="http://schemas.openxmlformats.org/officeDocument/2006/relationships/image" Target="../media/image46.jfif"/></Relationships>
</file>

<file path=ppt/slides/_rels/slide31.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45.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45.pn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hyperlink" Target="https://jucd.ntropydata.co.uk/project/b2db83f4-2c51-489d-96f5-1f046017d773?token=U2FsdGVkX19X9d1PNjjfZtA9gVEuHv0ZdQCgqB2XM8qb5k%2BPssLsQgYlWpm%2F9WzukgYW%2FEVbA1Dgdw2gDojeXPUPgo2rZiBUtuCULf%2B%2FiX507yisZyVfO0eUC0618w29" TargetMode="External"/><Relationship Id="rId2" Type="http://schemas.openxmlformats.org/officeDocument/2006/relationships/hyperlink" Target="mailto:Hannah.moore@perinatalsupport.org.uk" TargetMode="External"/><Relationship Id="rId1" Type="http://schemas.openxmlformats.org/officeDocument/2006/relationships/slideLayout" Target="../slideLayouts/slideLayout52.xml"/><Relationship Id="rId4" Type="http://schemas.openxmlformats.org/officeDocument/2006/relationships/hyperlink" Target="https://www.connectedperinatalsupport.or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4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6.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38.xml"/><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40.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hyperlink" Target="mailto:Charli.headley@manchestermind.org" TargetMode="External"/><Relationship Id="rId2" Type="http://schemas.openxmlformats.org/officeDocument/2006/relationships/hyperlink" Target="http://www.manchestermind.org/" TargetMode="External"/><Relationship Id="rId1" Type="http://schemas.openxmlformats.org/officeDocument/2006/relationships/slideLayout" Target="../slideLayouts/slideLayout38.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E83F-DB5C-A341-A1FE-FAC6DEAE733B}"/>
              </a:ext>
            </a:extLst>
          </p:cNvPr>
          <p:cNvSpPr>
            <a:spLocks noGrp="1"/>
          </p:cNvSpPr>
          <p:nvPr>
            <p:ph type="ctrTitle"/>
          </p:nvPr>
        </p:nvSpPr>
        <p:spPr>
          <a:xfrm>
            <a:off x="0" y="2102651"/>
            <a:ext cx="7409171" cy="2537590"/>
          </a:xfrm>
        </p:spPr>
        <p:txBody>
          <a:bodyPr>
            <a:normAutofit/>
          </a:bodyPr>
          <a:lstStyle/>
          <a:p>
            <a:pPr algn="ctr">
              <a:spcAft>
                <a:spcPts val="600"/>
              </a:spcAft>
            </a:pPr>
            <a:r>
              <a:rPr lang="en-US" sz="3200" dirty="0">
                <a:latin typeface="Calibri" panose="020F0502020204030204" pitchFamily="34" charset="0"/>
                <a:cs typeface="Calibri" panose="020F0502020204030204" pitchFamily="34" charset="0"/>
              </a:rPr>
              <a:t>The Experience of Loneliness in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Women with Perinatal Depression </a:t>
            </a:r>
            <a:br>
              <a:rPr lang="en-GB" sz="2700" b="0" dirty="0">
                <a:latin typeface="Calibri" panose="020F0502020204030204" pitchFamily="34" charset="0"/>
                <a:cs typeface="Calibri" panose="020F0502020204030204" pitchFamily="34" charset="0"/>
              </a:rPr>
            </a:br>
            <a:endParaRPr lang="en-US" sz="2700" b="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E9320559-B5C1-3E4A-A330-AC552A1D410B}"/>
              </a:ext>
            </a:extLst>
          </p:cNvPr>
          <p:cNvSpPr>
            <a:spLocks noGrp="1"/>
          </p:cNvSpPr>
          <p:nvPr>
            <p:ph type="subTitle" idx="1"/>
          </p:nvPr>
        </p:nvSpPr>
        <p:spPr>
          <a:xfrm>
            <a:off x="251119" y="3371446"/>
            <a:ext cx="7409170" cy="2723314"/>
          </a:xfrm>
        </p:spPr>
        <p:txBody>
          <a:bodyPr>
            <a:normAutofit/>
          </a:bodyPr>
          <a:lstStyle/>
          <a:p>
            <a:r>
              <a:rPr lang="en-US" dirty="0">
                <a:latin typeface="Calibri" panose="020F0502020204030204" pitchFamily="34" charset="0"/>
                <a:cs typeface="Calibri" panose="020F0502020204030204" pitchFamily="34" charset="0"/>
              </a:rPr>
              <a:t>Dr Katherine Adlington </a:t>
            </a:r>
          </a:p>
          <a:p>
            <a:r>
              <a:rPr lang="en-US" sz="1500" dirty="0">
                <a:latin typeface="Calibri" panose="020F0502020204030204" pitchFamily="34" charset="0"/>
                <a:cs typeface="Calibri" panose="020F0502020204030204" pitchFamily="34" charset="0"/>
              </a:rPr>
              <a:t>Academic Clinical Fellow in Translational Psychiatry, QMUL </a:t>
            </a:r>
          </a:p>
          <a:p>
            <a:r>
              <a:rPr lang="en-US" sz="1500" dirty="0">
                <a:latin typeface="Calibri" panose="020F0502020204030204" pitchFamily="34" charset="0"/>
                <a:cs typeface="Calibri" panose="020F0502020204030204" pitchFamily="34" charset="0"/>
              </a:rPr>
              <a:t>Higher Trainee in General Adult Psychiatry (ST5), East London NHS Foundation Trust</a:t>
            </a:r>
          </a:p>
          <a:p>
            <a:r>
              <a:rPr lang="en-US" sz="1500" dirty="0">
                <a:latin typeface="Calibri" panose="020F0502020204030204" pitchFamily="34" charset="0"/>
                <a:cs typeface="Calibri" panose="020F0502020204030204" pitchFamily="34" charset="0"/>
              </a:rPr>
              <a:t>	</a:t>
            </a:r>
          </a:p>
          <a:p>
            <a:r>
              <a:rPr lang="en-US" sz="1400" dirty="0">
                <a:latin typeface="Calibri" panose="020F0502020204030204" pitchFamily="34" charset="0"/>
                <a:cs typeface="Calibri" panose="020F0502020204030204" pitchFamily="34" charset="0"/>
              </a:rPr>
              <a:t>		</a:t>
            </a:r>
          </a:p>
        </p:txBody>
      </p:sp>
      <p:pic>
        <p:nvPicPr>
          <p:cNvPr id="19" name="Picture 18" descr="A picture containing logo&#10;&#10;Description automatically generated">
            <a:extLst>
              <a:ext uri="{FF2B5EF4-FFF2-40B4-BE49-F238E27FC236}">
                <a16:creationId xmlns:a16="http://schemas.microsoft.com/office/drawing/2014/main" id="{1E9576E4-34FB-D142-BC1E-BB064DF16796}"/>
              </a:ext>
            </a:extLst>
          </p:cNvPr>
          <p:cNvPicPr>
            <a:picLocks noChangeAspect="1"/>
          </p:cNvPicPr>
          <p:nvPr/>
        </p:nvPicPr>
        <p:blipFill>
          <a:blip r:embed="rId3"/>
          <a:stretch>
            <a:fillRect/>
          </a:stretch>
        </p:blipFill>
        <p:spPr>
          <a:xfrm>
            <a:off x="251119" y="5803011"/>
            <a:ext cx="2366932" cy="953127"/>
          </a:xfrm>
          <a:prstGeom prst="rect">
            <a:avLst/>
          </a:prstGeom>
        </p:spPr>
      </p:pic>
      <p:sp>
        <p:nvSpPr>
          <p:cNvPr id="22" name="Subtitle 2">
            <a:extLst>
              <a:ext uri="{FF2B5EF4-FFF2-40B4-BE49-F238E27FC236}">
                <a16:creationId xmlns:a16="http://schemas.microsoft.com/office/drawing/2014/main" id="{C6801B53-0475-B448-8125-28B7A08524EC}"/>
              </a:ext>
            </a:extLst>
          </p:cNvPr>
          <p:cNvSpPr txBox="1">
            <a:spLocks/>
          </p:cNvSpPr>
          <p:nvPr/>
        </p:nvSpPr>
        <p:spPr>
          <a:xfrm>
            <a:off x="251119" y="-13246"/>
            <a:ext cx="11689761" cy="953127"/>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900"/>
              </a:spcBef>
              <a:buFont typeface="Arial" panose="020B0604020202020204" pitchFamily="34" charset="0"/>
              <a:buNone/>
              <a:defRPr sz="2000" b="0" i="0" kern="1200">
                <a:solidFill>
                  <a:schemeClr val="tx1"/>
                </a:solidFill>
                <a:latin typeface="+mn-lt"/>
                <a:ea typeface="+mn-ea"/>
                <a:cs typeface="+mn-cs"/>
              </a:defRPr>
            </a:lvl1pPr>
            <a:lvl2pPr marL="457200" indent="0" algn="ctr" defTabSz="914400" rtl="0" eaLnBrk="1" latinLnBrk="0" hangingPunct="1">
              <a:lnSpc>
                <a:spcPct val="100000"/>
              </a:lnSpc>
              <a:spcBef>
                <a:spcPts val="900"/>
              </a:spcBef>
              <a:buFont typeface="Arial" panose="020B0604020202020204" pitchFamily="34" charset="0"/>
              <a:buNone/>
              <a:defRPr sz="2000" b="0" i="0" kern="1200">
                <a:solidFill>
                  <a:schemeClr val="tx1"/>
                </a:solidFill>
                <a:latin typeface="+mn-lt"/>
                <a:ea typeface="+mn-ea"/>
                <a:cs typeface="+mn-cs"/>
              </a:defRPr>
            </a:lvl2pPr>
            <a:lvl3pPr marL="914400" indent="0" algn="ctr" defTabSz="914400" rtl="0" eaLnBrk="1" latinLnBrk="0" hangingPunct="1">
              <a:lnSpc>
                <a:spcPct val="100000"/>
              </a:lnSpc>
              <a:spcBef>
                <a:spcPts val="900"/>
              </a:spcBef>
              <a:buFont typeface="Arial" panose="020B0604020202020204" pitchFamily="34" charset="0"/>
              <a:buNone/>
              <a:defRPr sz="1800" b="0" i="0" kern="1200">
                <a:solidFill>
                  <a:schemeClr val="tx1"/>
                </a:solidFill>
                <a:latin typeface="+mn-lt"/>
                <a:ea typeface="+mn-ea"/>
                <a:cs typeface="+mn-cs"/>
              </a:defRPr>
            </a:lvl3pPr>
            <a:lvl4pPr marL="1371600" indent="0" algn="ctr" defTabSz="914400" rtl="0" eaLnBrk="1" latinLnBrk="0" hangingPunct="1">
              <a:lnSpc>
                <a:spcPct val="100000"/>
              </a:lnSpc>
              <a:spcBef>
                <a:spcPts val="900"/>
              </a:spcBef>
              <a:buFont typeface="Arial" panose="020B0604020202020204" pitchFamily="34" charset="0"/>
              <a:buNone/>
              <a:defRPr sz="1600" b="0" i="0" kern="1200">
                <a:solidFill>
                  <a:schemeClr val="tx1"/>
                </a:solidFill>
                <a:latin typeface="+mn-lt"/>
                <a:ea typeface="+mn-ea"/>
                <a:cs typeface="+mn-cs"/>
              </a:defRPr>
            </a:lvl4pPr>
            <a:lvl5pPr marL="1828800" indent="0" algn="ctr" defTabSz="914400" rtl="0" eaLnBrk="1" latinLnBrk="0" hangingPunct="1">
              <a:lnSpc>
                <a:spcPct val="100000"/>
              </a:lnSpc>
              <a:spcBef>
                <a:spcPts val="900"/>
              </a:spcBef>
              <a:buFont typeface="Arial" panose="020B0604020202020204" pitchFamily="34" charset="0"/>
              <a:buNone/>
              <a:defRPr sz="1600" b="0" i="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latin typeface="Calibri" panose="020F0502020204030204" pitchFamily="34" charset="0"/>
                <a:cs typeface="Calibri" panose="020F0502020204030204" pitchFamily="34" charset="0"/>
              </a:rPr>
              <a:t>Perinatal Loneliness Conference: Wednesday 18</a:t>
            </a:r>
            <a:r>
              <a:rPr lang="en-US" b="1" baseline="30000" dirty="0">
                <a:latin typeface="Calibri" panose="020F0502020204030204" pitchFamily="34" charset="0"/>
                <a:cs typeface="Calibri" panose="020F0502020204030204" pitchFamily="34" charset="0"/>
              </a:rPr>
              <a:t>th</a:t>
            </a:r>
            <a:r>
              <a:rPr lang="en-US" b="1" dirty="0">
                <a:latin typeface="Calibri" panose="020F0502020204030204" pitchFamily="34" charset="0"/>
                <a:cs typeface="Calibri" panose="020F0502020204030204" pitchFamily="34" charset="0"/>
              </a:rPr>
              <a:t> September 2024</a:t>
            </a:r>
            <a:r>
              <a:rPr lang="en-US" dirty="0">
                <a:latin typeface="Calibri" panose="020F0502020204030204" pitchFamily="34" charset="0"/>
                <a:cs typeface="Calibri" panose="020F0502020204030204" pitchFamily="34" charset="0"/>
              </a:rPr>
              <a:t>				</a:t>
            </a:r>
          </a:p>
        </p:txBody>
      </p:sp>
      <p:pic>
        <p:nvPicPr>
          <p:cNvPr id="5" name="Picture 4" descr="Icon&#10;&#10;Description automatically generated with medium confidence">
            <a:extLst>
              <a:ext uri="{FF2B5EF4-FFF2-40B4-BE49-F238E27FC236}">
                <a16:creationId xmlns:a16="http://schemas.microsoft.com/office/drawing/2014/main" id="{4AC46955-93A6-A16A-DC58-4207167C3050}"/>
              </a:ext>
            </a:extLst>
          </p:cNvPr>
          <p:cNvPicPr>
            <a:picLocks noChangeAspect="1"/>
          </p:cNvPicPr>
          <p:nvPr/>
        </p:nvPicPr>
        <p:blipFill>
          <a:blip r:embed="rId4"/>
          <a:stretch>
            <a:fillRect/>
          </a:stretch>
        </p:blipFill>
        <p:spPr>
          <a:xfrm>
            <a:off x="8795796" y="315815"/>
            <a:ext cx="3048000" cy="1790225"/>
          </a:xfrm>
          <a:prstGeom prst="rect">
            <a:avLst/>
          </a:prstGeom>
        </p:spPr>
      </p:pic>
    </p:spTree>
    <p:extLst>
      <p:ext uri="{BB962C8B-B14F-4D97-AF65-F5344CB8AC3E}">
        <p14:creationId xmlns:p14="http://schemas.microsoft.com/office/powerpoint/2010/main" val="42721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412750" y="452352"/>
            <a:ext cx="10560050" cy="1268984"/>
          </a:xfrm>
        </p:spPr>
        <p:txBody>
          <a:bodyPr>
            <a:normAutofit/>
          </a:bodyPr>
          <a:lstStyle/>
          <a:p>
            <a:r>
              <a:rPr lang="en-US" sz="2800" dirty="0">
                <a:latin typeface="Calibri" panose="020F0502020204030204" pitchFamily="34" charset="0"/>
                <a:cs typeface="Calibri" panose="020F0502020204030204" pitchFamily="34" charset="0"/>
              </a:rPr>
              <a:t>Perinatal depression &amp; loneliness</a:t>
            </a:r>
          </a:p>
        </p:txBody>
      </p:sp>
      <p:sp>
        <p:nvSpPr>
          <p:cNvPr id="3" name="Content Placeholder 2">
            <a:extLst>
              <a:ext uri="{FF2B5EF4-FFF2-40B4-BE49-F238E27FC236}">
                <a16:creationId xmlns:a16="http://schemas.microsoft.com/office/drawing/2014/main" id="{36FF055F-88BF-6C42-A980-77B870D7BB11}"/>
              </a:ext>
            </a:extLst>
          </p:cNvPr>
          <p:cNvSpPr>
            <a:spLocks noGrp="1"/>
          </p:cNvSpPr>
          <p:nvPr>
            <p:ph idx="1"/>
          </p:nvPr>
        </p:nvSpPr>
        <p:spPr>
          <a:xfrm>
            <a:off x="594303" y="712926"/>
            <a:ext cx="5171810" cy="4790270"/>
          </a:xfrm>
        </p:spPr>
        <p:txBody>
          <a:bodyPr>
            <a:normAutofit fontScale="92500" lnSpcReduction="10000"/>
          </a:bodyPr>
          <a:lstStyle/>
          <a:p>
            <a:pPr marL="0" indent="0">
              <a:buNone/>
            </a:pP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Vulnerability to perinatal loneliness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Vulnerability to perinatal depression</a:t>
            </a:r>
          </a:p>
          <a:p>
            <a:pPr lvl="1"/>
            <a:r>
              <a:rPr lang="en-US" dirty="0">
                <a:latin typeface="Calibri" panose="020F0502020204030204" pitchFamily="34" charset="0"/>
                <a:cs typeface="Calibri" panose="020F0502020204030204" pitchFamily="34" charset="0"/>
              </a:rPr>
              <a:t>1 in 6 antenatal</a:t>
            </a:r>
            <a:r>
              <a:rPr lang="en-US" baseline="30000"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&amp; 1 in 5 postnatal</a:t>
            </a:r>
            <a:r>
              <a:rPr lang="en-US" baseline="30000" dirty="0">
                <a:latin typeface="Calibri" panose="020F0502020204030204" pitchFamily="34" charset="0"/>
                <a:cs typeface="Calibri" panose="020F0502020204030204" pitchFamily="34" charset="0"/>
              </a:rPr>
              <a:t>2</a:t>
            </a:r>
          </a:p>
          <a:p>
            <a:pPr lvl="1"/>
            <a:r>
              <a:rPr lang="en-US" dirty="0">
                <a:latin typeface="Calibri" panose="020F0502020204030204" pitchFamily="34" charset="0"/>
                <a:cs typeface="Calibri" panose="020F0502020204030204" pitchFamily="34" charset="0"/>
              </a:rPr>
              <a:t>Impact on quality of life, risk of self-harm &amp; relationship with baby</a:t>
            </a:r>
            <a:r>
              <a:rPr lang="en-US" baseline="30000" dirty="0">
                <a:latin typeface="Calibri" panose="020F0502020204030204" pitchFamily="34" charset="0"/>
                <a:cs typeface="Calibri" panose="020F0502020204030204" pitchFamily="34" charset="0"/>
              </a:rPr>
              <a:t>3,4,5</a:t>
            </a:r>
            <a:endParaRPr lang="en-US"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Unique impact of pandemic</a:t>
            </a:r>
          </a:p>
          <a:p>
            <a:pPr lvl="1"/>
            <a:r>
              <a:rPr lang="en-US" dirty="0">
                <a:latin typeface="Calibri" panose="020F0502020204030204" pitchFamily="34" charset="0"/>
                <a:cs typeface="Calibri" panose="020F0502020204030204" pitchFamily="34" charset="0"/>
              </a:rPr>
              <a:t>Increased levels of perinatal anxiety &amp; depression</a:t>
            </a:r>
            <a:r>
              <a:rPr lang="en-US" baseline="30000" dirty="0">
                <a:latin typeface="Calibri" panose="020F0502020204030204" pitchFamily="34" charset="0"/>
                <a:cs typeface="Calibri" panose="020F0502020204030204" pitchFamily="34" charset="0"/>
              </a:rPr>
              <a:t>9</a:t>
            </a: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53% of perinatal women experienced high levels of loneliness in the pandemic</a:t>
            </a:r>
            <a:r>
              <a:rPr lang="en-US" baseline="30000" dirty="0">
                <a:latin typeface="Calibri" panose="020F0502020204030204" pitchFamily="34" charset="0"/>
                <a:cs typeface="Calibri" panose="020F0502020204030204" pitchFamily="34" charset="0"/>
              </a:rPr>
              <a:t>10</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5CFB891-B2B4-6B48-8B66-574B29625E4B}"/>
              </a:ext>
            </a:extLst>
          </p:cNvPr>
          <p:cNvPicPr>
            <a:picLocks noChangeAspect="1"/>
          </p:cNvPicPr>
          <p:nvPr/>
        </p:nvPicPr>
        <p:blipFill>
          <a:blip r:embed="rId3"/>
          <a:stretch>
            <a:fillRect/>
          </a:stretch>
        </p:blipFill>
        <p:spPr>
          <a:xfrm>
            <a:off x="6369741" y="1080780"/>
            <a:ext cx="3442680" cy="3833894"/>
          </a:xfrm>
          <a:prstGeom prst="rect">
            <a:avLst/>
          </a:prstGeom>
        </p:spPr>
      </p:pic>
      <p:pic>
        <p:nvPicPr>
          <p:cNvPr id="7" name="Picture 6">
            <a:extLst>
              <a:ext uri="{FF2B5EF4-FFF2-40B4-BE49-F238E27FC236}">
                <a16:creationId xmlns:a16="http://schemas.microsoft.com/office/drawing/2014/main" id="{CC7DEFB3-EE91-3042-B0B7-5D0290E9D34B}"/>
              </a:ext>
            </a:extLst>
          </p:cNvPr>
          <p:cNvPicPr>
            <a:picLocks noChangeAspect="1"/>
          </p:cNvPicPr>
          <p:nvPr/>
        </p:nvPicPr>
        <p:blipFill>
          <a:blip r:embed="rId4"/>
          <a:stretch>
            <a:fillRect/>
          </a:stretch>
        </p:blipFill>
        <p:spPr>
          <a:xfrm>
            <a:off x="7651674" y="4254454"/>
            <a:ext cx="4493039" cy="1485674"/>
          </a:xfrm>
          <a:prstGeom prst="rect">
            <a:avLst/>
          </a:prstGeom>
        </p:spPr>
      </p:pic>
      <p:pic>
        <p:nvPicPr>
          <p:cNvPr id="8" name="Picture 7">
            <a:extLst>
              <a:ext uri="{FF2B5EF4-FFF2-40B4-BE49-F238E27FC236}">
                <a16:creationId xmlns:a16="http://schemas.microsoft.com/office/drawing/2014/main" id="{DFF18A63-0DAC-6B4B-B88A-5B97041AE05B}"/>
              </a:ext>
            </a:extLst>
          </p:cNvPr>
          <p:cNvPicPr>
            <a:picLocks noChangeAspect="1"/>
          </p:cNvPicPr>
          <p:nvPr/>
        </p:nvPicPr>
        <p:blipFill>
          <a:blip r:embed="rId5"/>
          <a:stretch>
            <a:fillRect/>
          </a:stretch>
        </p:blipFill>
        <p:spPr>
          <a:xfrm>
            <a:off x="7651674" y="3774628"/>
            <a:ext cx="2452444" cy="479826"/>
          </a:xfrm>
          <a:prstGeom prst="rect">
            <a:avLst/>
          </a:prstGeom>
        </p:spPr>
      </p:pic>
    </p:spTree>
    <p:extLst>
      <p:ext uri="{BB962C8B-B14F-4D97-AF65-F5344CB8AC3E}">
        <p14:creationId xmlns:p14="http://schemas.microsoft.com/office/powerpoint/2010/main" val="22503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293324" y="514855"/>
            <a:ext cx="8615920" cy="1268984"/>
          </a:xfrm>
        </p:spPr>
        <p:txBody>
          <a:bodyPr>
            <a:normAutofit/>
          </a:bodyPr>
          <a:lstStyle/>
          <a:p>
            <a:r>
              <a:rPr lang="en-US" sz="2800" dirty="0">
                <a:latin typeface="Calibri" panose="020F0502020204030204" pitchFamily="34" charset="0"/>
                <a:cs typeface="Calibri" panose="020F0502020204030204" pitchFamily="34" charset="0"/>
              </a:rPr>
              <a:t>Research into loneliness &amp; depression</a:t>
            </a:r>
          </a:p>
        </p:txBody>
      </p:sp>
      <p:pic>
        <p:nvPicPr>
          <p:cNvPr id="23" name="Picture 22" descr="Icon&#10;&#10;Description automatically generated with medium confidence">
            <a:extLst>
              <a:ext uri="{FF2B5EF4-FFF2-40B4-BE49-F238E27FC236}">
                <a16:creationId xmlns:a16="http://schemas.microsoft.com/office/drawing/2014/main" id="{EA4CA0E5-B21C-C144-97C9-3FD0046334FA}"/>
              </a:ext>
            </a:extLst>
          </p:cNvPr>
          <p:cNvPicPr>
            <a:picLocks noChangeAspect="1"/>
          </p:cNvPicPr>
          <p:nvPr/>
        </p:nvPicPr>
        <p:blipFill>
          <a:blip r:embed="rId3"/>
          <a:stretch>
            <a:fillRect/>
          </a:stretch>
        </p:blipFill>
        <p:spPr>
          <a:xfrm>
            <a:off x="9358574" y="4809590"/>
            <a:ext cx="2618796" cy="1538135"/>
          </a:xfrm>
          <a:prstGeom prst="rect">
            <a:avLst/>
          </a:prstGeom>
        </p:spPr>
      </p:pic>
      <p:pic>
        <p:nvPicPr>
          <p:cNvPr id="3" name="Picture 2">
            <a:extLst>
              <a:ext uri="{FF2B5EF4-FFF2-40B4-BE49-F238E27FC236}">
                <a16:creationId xmlns:a16="http://schemas.microsoft.com/office/drawing/2014/main" id="{7DC937FC-1C18-27FD-2DA7-FF793A63A7E9}"/>
              </a:ext>
            </a:extLst>
          </p:cNvPr>
          <p:cNvPicPr>
            <a:picLocks noChangeAspect="1"/>
          </p:cNvPicPr>
          <p:nvPr/>
        </p:nvPicPr>
        <p:blipFill>
          <a:blip r:embed="rId4"/>
          <a:stretch>
            <a:fillRect/>
          </a:stretch>
        </p:blipFill>
        <p:spPr>
          <a:xfrm>
            <a:off x="7214061" y="240934"/>
            <a:ext cx="4521433" cy="1683419"/>
          </a:xfrm>
          <a:prstGeom prst="rect">
            <a:avLst/>
          </a:prstGeom>
        </p:spPr>
      </p:pic>
      <p:sp>
        <p:nvSpPr>
          <p:cNvPr id="4" name="Content Placeholder 2">
            <a:extLst>
              <a:ext uri="{FF2B5EF4-FFF2-40B4-BE49-F238E27FC236}">
                <a16:creationId xmlns:a16="http://schemas.microsoft.com/office/drawing/2014/main" id="{C303CD03-932A-8164-C188-C985B8A51AD6}"/>
              </a:ext>
            </a:extLst>
          </p:cNvPr>
          <p:cNvSpPr txBox="1">
            <a:spLocks/>
          </p:cNvSpPr>
          <p:nvPr/>
        </p:nvSpPr>
        <p:spPr>
          <a:xfrm>
            <a:off x="472930" y="3645561"/>
            <a:ext cx="8171077" cy="188723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Calibri" panose="020F0502020204030204" pitchFamily="34" charset="0"/>
                <a:cs typeface="Calibri" panose="020F0502020204030204" pitchFamily="34" charset="0"/>
              </a:rPr>
              <a:t>Social support known to be a risk factor for perinatal depression &amp; increasing evidence that loneliness is too</a:t>
            </a:r>
            <a:r>
              <a:rPr lang="en-GB" sz="2000" baseline="30000" dirty="0">
                <a:latin typeface="Calibri" panose="020F0502020204030204" pitchFamily="34" charset="0"/>
                <a:cs typeface="Calibri" panose="020F0502020204030204" pitchFamily="34" charset="0"/>
              </a:rPr>
              <a:t>15-16</a:t>
            </a:r>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Qualitative studies broadly exploring perinatal depression find loneliness experiences are common</a:t>
            </a:r>
            <a:r>
              <a:rPr lang="en-GB" sz="2000" baseline="30000" dirty="0">
                <a:latin typeface="Calibri" panose="020F0502020204030204" pitchFamily="34" charset="0"/>
                <a:cs typeface="Calibri" panose="020F0502020204030204" pitchFamily="34" charset="0"/>
              </a:rPr>
              <a:t>17-19</a:t>
            </a:r>
            <a:r>
              <a:rPr lang="en-GB" sz="2000" dirty="0">
                <a:latin typeface="Calibri" panose="020F0502020204030204" pitchFamily="34" charset="0"/>
                <a:cs typeface="Calibri" panose="020F0502020204030204" pitchFamily="34" charset="0"/>
              </a:rPr>
              <a:t>:</a:t>
            </a:r>
          </a:p>
          <a:p>
            <a:pPr marL="0" indent="0">
              <a:buFont typeface="Arial" panose="020B0604020202020204" pitchFamily="34" charse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8014DDF-1F7E-C5DC-4165-1946579B89A7}"/>
              </a:ext>
            </a:extLst>
          </p:cNvPr>
          <p:cNvSpPr txBox="1"/>
          <p:nvPr/>
        </p:nvSpPr>
        <p:spPr>
          <a:xfrm rot="275306">
            <a:off x="4711672" y="5190872"/>
            <a:ext cx="3286897" cy="646331"/>
          </a:xfrm>
          <a:prstGeom prst="rect">
            <a:avLst/>
          </a:prstGeom>
          <a:solidFill>
            <a:schemeClr val="bg1"/>
          </a:solidFill>
        </p:spPr>
        <p:txBody>
          <a:bodyPr wrap="square" rtlCol="0">
            <a:spAutoFit/>
          </a:bodyPr>
          <a:lstStyle/>
          <a:p>
            <a:pPr algn="ctr"/>
            <a:r>
              <a:rPr lang="en-US" dirty="0">
                <a:latin typeface="Calibri" panose="020F0502020204030204" pitchFamily="34" charset="0"/>
                <a:cs typeface="Calibri" panose="020F0502020204030204" pitchFamily="34" charset="0"/>
              </a:rPr>
              <a:t>“enveloped in unbearable loneliness”</a:t>
            </a:r>
          </a:p>
        </p:txBody>
      </p:sp>
      <p:sp>
        <p:nvSpPr>
          <p:cNvPr id="6" name="TextBox 5">
            <a:extLst>
              <a:ext uri="{FF2B5EF4-FFF2-40B4-BE49-F238E27FC236}">
                <a16:creationId xmlns:a16="http://schemas.microsoft.com/office/drawing/2014/main" id="{CD263FDC-1CFE-1A3B-9A58-FF70BB1699E4}"/>
              </a:ext>
            </a:extLst>
          </p:cNvPr>
          <p:cNvSpPr txBox="1"/>
          <p:nvPr/>
        </p:nvSpPr>
        <p:spPr>
          <a:xfrm>
            <a:off x="2664760" y="5773777"/>
            <a:ext cx="2677888" cy="646331"/>
          </a:xfrm>
          <a:prstGeom prst="rect">
            <a:avLst/>
          </a:prstGeom>
          <a:solidFill>
            <a:schemeClr val="bg1"/>
          </a:solidFill>
        </p:spPr>
        <p:txBody>
          <a:bodyPr wrap="square" rtlCol="0">
            <a:spAutoFit/>
          </a:bodyPr>
          <a:lstStyle/>
          <a:p>
            <a:pPr algn="ctr"/>
            <a:r>
              <a:rPr lang="en-US" dirty="0">
                <a:latin typeface="Calibri" panose="020F0502020204030204" pitchFamily="34" charset="0"/>
                <a:cs typeface="Calibri" panose="020F0502020204030204" pitchFamily="34" charset="0"/>
              </a:rPr>
              <a:t>“detached and removed from those around them”</a:t>
            </a:r>
          </a:p>
        </p:txBody>
      </p:sp>
      <p:sp>
        <p:nvSpPr>
          <p:cNvPr id="7" name="TextBox 6">
            <a:extLst>
              <a:ext uri="{FF2B5EF4-FFF2-40B4-BE49-F238E27FC236}">
                <a16:creationId xmlns:a16="http://schemas.microsoft.com/office/drawing/2014/main" id="{5E9FC7E5-DA58-A993-D4DF-8EBF81F96105}"/>
              </a:ext>
            </a:extLst>
          </p:cNvPr>
          <p:cNvSpPr txBox="1"/>
          <p:nvPr/>
        </p:nvSpPr>
        <p:spPr>
          <a:xfrm rot="21028120">
            <a:off x="785380" y="5393991"/>
            <a:ext cx="2905876" cy="369332"/>
          </a:xfrm>
          <a:prstGeom prst="rect">
            <a:avLst/>
          </a:prstGeom>
          <a:solidFill>
            <a:schemeClr val="bg1"/>
          </a:solidFill>
        </p:spPr>
        <p:txBody>
          <a:bodyPr wrap="square" rtlCol="0">
            <a:spAutoFit/>
          </a:bodyPr>
          <a:lstStyle/>
          <a:p>
            <a:r>
              <a:rPr lang="en-US" dirty="0">
                <a:latin typeface="Calibri" panose="020F0502020204030204" pitchFamily="34" charset="0"/>
                <a:cs typeface="Calibri" panose="020F0502020204030204" pitchFamily="34" charset="0"/>
              </a:rPr>
              <a:t>“a deep sense of loneliness”</a:t>
            </a:r>
            <a:r>
              <a:rPr lang="en-GB" dirty="0">
                <a:effectLst/>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C27C1F76-20C3-DB67-1743-F5AD359D30F7}"/>
              </a:ext>
            </a:extLst>
          </p:cNvPr>
          <p:cNvSpPr txBox="1">
            <a:spLocks/>
          </p:cNvSpPr>
          <p:nvPr/>
        </p:nvSpPr>
        <p:spPr>
          <a:xfrm>
            <a:off x="472931" y="6384695"/>
            <a:ext cx="8171077" cy="184115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Calibri" panose="020F0502020204030204" pitchFamily="34" charset="0"/>
              <a:cs typeface="Calibri" panose="020F0502020204030204" pitchFamily="34" charset="0"/>
            </a:endParaRP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472931" y="1560708"/>
            <a:ext cx="8436313" cy="1841157"/>
          </a:xfrm>
        </p:spPr>
        <p:txBody>
          <a:bodyPr>
            <a:normAutofit/>
          </a:bodyPr>
          <a:lstStyle/>
          <a:p>
            <a:r>
              <a:rPr lang="en-GB" sz="2000" dirty="0">
                <a:latin typeface="Calibri" panose="020F0502020204030204" pitchFamily="34" charset="0"/>
                <a:cs typeface="Calibri" panose="020F0502020204030204" pitchFamily="34" charset="0"/>
              </a:rPr>
              <a:t>Loneliness shown to have bidirectional relationship with depression </a:t>
            </a:r>
          </a:p>
          <a:p>
            <a:pPr lvl="1"/>
            <a:r>
              <a:rPr lang="en-GB" sz="1600" dirty="0">
                <a:latin typeface="Calibri" panose="020F0502020204030204" pitchFamily="34" charset="0"/>
                <a:cs typeface="Calibri" panose="020F0502020204030204" pitchFamily="34" charset="0"/>
              </a:rPr>
              <a:t>Depression increases risk of loneliness ten-fold</a:t>
            </a:r>
            <a:r>
              <a:rPr lang="en-GB" sz="1600" baseline="30000" dirty="0">
                <a:latin typeface="Calibri" panose="020F0502020204030204" pitchFamily="34" charset="0"/>
                <a:cs typeface="Calibri" panose="020F0502020204030204" pitchFamily="34" charset="0"/>
              </a:rPr>
              <a:t>12</a:t>
            </a:r>
            <a:endParaRPr lang="en-GB" sz="1600" dirty="0">
              <a:latin typeface="Calibri" panose="020F0502020204030204" pitchFamily="34" charset="0"/>
              <a:cs typeface="Calibri" panose="020F0502020204030204" pitchFamily="34" charset="0"/>
            </a:endParaRPr>
          </a:p>
          <a:p>
            <a:pPr lvl="1"/>
            <a:r>
              <a:rPr lang="en-GB" sz="1600" dirty="0">
                <a:latin typeface="Calibri" panose="020F0502020204030204" pitchFamily="34" charset="0"/>
                <a:cs typeface="Calibri" panose="020F0502020204030204" pitchFamily="34" charset="0"/>
              </a:rPr>
              <a:t>Loneliness increases risk of depression &amp; worsens symptoms in those already depressed</a:t>
            </a:r>
            <a:r>
              <a:rPr lang="en-GB" sz="1600" baseline="30000" dirty="0">
                <a:latin typeface="Calibri" panose="020F0502020204030204" pitchFamily="34" charset="0"/>
                <a:cs typeface="Calibri" panose="020F0502020204030204" pitchFamily="34" charset="0"/>
              </a:rPr>
              <a:t>13-14</a:t>
            </a:r>
            <a:endParaRPr lang="en-GB" sz="16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Mechanisms for this complex, reciprocal inter-relationship are unclear</a:t>
            </a:r>
          </a:p>
          <a:p>
            <a:pPr marL="0" inden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129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nodePh="1">
                                  <p:stCondLst>
                                    <p:cond delay="0"/>
                                  </p:stCondLst>
                                  <p:endCondLst>
                                    <p:cond evt="begin" delay="0">
                                      <p:tn val="41"/>
                                    </p:cond>
                                  </p:end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animBg="1"/>
      <p:bldP spid="5" grpId="1" animBg="1"/>
      <p:bldP spid="6" grpId="0" animBg="1"/>
      <p:bldP spid="6" grpId="1" animBg="1"/>
      <p:bldP spid="7" grpId="0" animBg="1"/>
      <p:bldP spid="7" grpId="1"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Aims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361104" y="1631091"/>
            <a:ext cx="8442904" cy="4221240"/>
          </a:xfrm>
        </p:spPr>
        <p:txBody>
          <a:bodyPr>
            <a:normAutofit/>
          </a:bodyPr>
          <a:lstStyle/>
          <a:p>
            <a:r>
              <a:rPr lang="en-US" dirty="0">
                <a:latin typeface="Calibri" panose="020F0502020204030204" pitchFamily="34" charset="0"/>
                <a:cs typeface="Calibri" panose="020F0502020204030204" pitchFamily="34" charset="0"/>
              </a:rPr>
              <a:t>Undertake a qualitative meta-synthesis of research exploring loneliness in women with perinatal depression to:</a:t>
            </a:r>
          </a:p>
          <a:p>
            <a:pPr lvl="1"/>
            <a:r>
              <a:rPr lang="en-US" dirty="0">
                <a:latin typeface="Calibri" panose="020F0502020204030204" pitchFamily="34" charset="0"/>
                <a:cs typeface="Calibri" panose="020F0502020204030204" pitchFamily="34" charset="0"/>
              </a:rPr>
              <a:t>Provide an overview of the available international literature</a:t>
            </a:r>
          </a:p>
          <a:p>
            <a:pPr lvl="1"/>
            <a:r>
              <a:rPr lang="en-US" dirty="0">
                <a:latin typeface="Calibri" panose="020F0502020204030204" pitchFamily="34" charset="0"/>
                <a:cs typeface="Calibri" panose="020F0502020204030204" pitchFamily="34" charset="0"/>
              </a:rPr>
              <a:t>Identify major overarching themes </a:t>
            </a:r>
            <a:r>
              <a:rPr lang="en-GB" dirty="0">
                <a:latin typeface="Calibri" panose="020F0502020204030204" pitchFamily="34" charset="0"/>
                <a:cs typeface="Calibri" panose="020F0502020204030204" pitchFamily="34" charset="0"/>
              </a:rPr>
              <a:t>across these studies</a:t>
            </a:r>
          </a:p>
          <a:p>
            <a:pPr marL="457200" lvl="1" indent="0">
              <a:buNone/>
            </a:pPr>
            <a:endParaRPr lang="en-US" dirty="0">
              <a:latin typeface="Calibri" panose="020F0502020204030204" pitchFamily="34" charset="0"/>
              <a:cs typeface="Calibri" panose="020F0502020204030204"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008054" y="4718150"/>
            <a:ext cx="2618796" cy="1538135"/>
          </a:xfrm>
          <a:prstGeom prst="rect">
            <a:avLst/>
          </a:prstGeom>
        </p:spPr>
      </p:pic>
      <p:graphicFrame>
        <p:nvGraphicFramePr>
          <p:cNvPr id="6" name="Table 5">
            <a:extLst>
              <a:ext uri="{FF2B5EF4-FFF2-40B4-BE49-F238E27FC236}">
                <a16:creationId xmlns:a16="http://schemas.microsoft.com/office/drawing/2014/main" id="{730C675F-F730-9342-A2E5-30517AA95072}"/>
              </a:ext>
            </a:extLst>
          </p:cNvPr>
          <p:cNvGraphicFramePr>
            <a:graphicFrameLocks noGrp="1"/>
          </p:cNvGraphicFramePr>
          <p:nvPr>
            <p:extLst>
              <p:ext uri="{D42A27DB-BD31-4B8C-83A1-F6EECF244321}">
                <p14:modId xmlns:p14="http://schemas.microsoft.com/office/powerpoint/2010/main" val="3941905713"/>
              </p:ext>
            </p:extLst>
          </p:nvPr>
        </p:nvGraphicFramePr>
        <p:xfrm>
          <a:off x="710593" y="3688773"/>
          <a:ext cx="7743926" cy="1538136"/>
        </p:xfrm>
        <a:graphic>
          <a:graphicData uri="http://schemas.openxmlformats.org/drawingml/2006/table">
            <a:tbl>
              <a:tblPr firstRow="1" firstCol="1" bandRow="1">
                <a:tableStyleId>{5C22544A-7EE6-4342-B048-85BDC9FD1C3A}</a:tableStyleId>
              </a:tblPr>
              <a:tblGrid>
                <a:gridCol w="2227104">
                  <a:extLst>
                    <a:ext uri="{9D8B030D-6E8A-4147-A177-3AD203B41FA5}">
                      <a16:colId xmlns:a16="http://schemas.microsoft.com/office/drawing/2014/main" val="468230438"/>
                    </a:ext>
                  </a:extLst>
                </a:gridCol>
                <a:gridCol w="5516822">
                  <a:extLst>
                    <a:ext uri="{9D8B030D-6E8A-4147-A177-3AD203B41FA5}">
                      <a16:colId xmlns:a16="http://schemas.microsoft.com/office/drawing/2014/main" val="4282973849"/>
                    </a:ext>
                  </a:extLst>
                </a:gridCol>
              </a:tblGrid>
              <a:tr h="769068">
                <a:tc>
                  <a:txBody>
                    <a:bodyPr/>
                    <a:lstStyle/>
                    <a:p>
                      <a:pPr>
                        <a:lnSpc>
                          <a:spcPct val="150000"/>
                        </a:lnSpc>
                        <a:spcAft>
                          <a:spcPts val="800"/>
                        </a:spcAft>
                      </a:pPr>
                      <a:r>
                        <a:rPr lang="en-US" sz="1600" dirty="0">
                          <a:effectLst/>
                          <a:latin typeface="Calibri" panose="020F0502020204030204" pitchFamily="34" charset="0"/>
                          <a:cs typeface="Calibri" panose="020F0502020204030204" pitchFamily="34" charset="0"/>
                        </a:rPr>
                        <a:t>Primary research question:</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800"/>
                        </a:spcAft>
                      </a:pPr>
                      <a:r>
                        <a:rPr lang="en-US" sz="1600" b="0" dirty="0">
                          <a:solidFill>
                            <a:schemeClr val="tx1"/>
                          </a:solidFill>
                          <a:effectLst/>
                          <a:latin typeface="Calibri" panose="020F0502020204030204" pitchFamily="34" charset="0"/>
                          <a:cs typeface="Calibri" panose="020F0502020204030204" pitchFamily="34" charset="0"/>
                        </a:rPr>
                        <a:t>What are the experiences of loneliness for women with perinatal depression?  </a:t>
                      </a:r>
                      <a:endParaRPr lang="en-GB"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797582934"/>
                  </a:ext>
                </a:extLst>
              </a:tr>
              <a:tr h="769068">
                <a:tc>
                  <a:txBody>
                    <a:bodyPr/>
                    <a:lstStyle/>
                    <a:p>
                      <a:pPr>
                        <a:lnSpc>
                          <a:spcPct val="150000"/>
                        </a:lnSpc>
                        <a:spcAft>
                          <a:spcPts val="800"/>
                        </a:spcAft>
                      </a:pPr>
                      <a:r>
                        <a:rPr lang="en-US" sz="1600" dirty="0">
                          <a:effectLst/>
                          <a:latin typeface="Calibri" panose="020F0502020204030204" pitchFamily="34" charset="0"/>
                          <a:cs typeface="Calibri" panose="020F0502020204030204" pitchFamily="34" charset="0"/>
                        </a:rPr>
                        <a:t>Secondary research question:</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800"/>
                        </a:spcAft>
                      </a:pPr>
                      <a:r>
                        <a:rPr lang="en-US" sz="1600" dirty="0">
                          <a:effectLst/>
                          <a:latin typeface="Calibri" panose="020F0502020204030204" pitchFamily="34" charset="0"/>
                          <a:cs typeface="Calibri" panose="020F0502020204030204" pitchFamily="34" charset="0"/>
                        </a:rPr>
                        <a:t>What helps and what makes loneliness worse for women with perinatal depression?</a:t>
                      </a:r>
                      <a:endParaRPr lang="en-GB"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3388006"/>
                  </a:ext>
                </a:extLst>
              </a:tr>
            </a:tbl>
          </a:graphicData>
        </a:graphic>
      </p:graphicFrame>
    </p:spTree>
    <p:extLst>
      <p:ext uri="{BB962C8B-B14F-4D97-AF65-F5344CB8AC3E}">
        <p14:creationId xmlns:p14="http://schemas.microsoft.com/office/powerpoint/2010/main" val="426338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Methods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632622" y="1754501"/>
            <a:ext cx="8188648" cy="4677702"/>
          </a:xfrm>
        </p:spPr>
        <p:txBody>
          <a:bodyPr>
            <a:normAutofit/>
          </a:bodyPr>
          <a:lstStyle/>
          <a:p>
            <a:r>
              <a:rPr lang="en-US" sz="1800" dirty="0">
                <a:latin typeface="Calibri" panose="020F0502020204030204" pitchFamily="34" charset="0"/>
                <a:cs typeface="Calibri" panose="020F0502020204030204" pitchFamily="34" charset="0"/>
              </a:rPr>
              <a:t>Meta-synthesis of qualitative studies (</a:t>
            </a:r>
            <a:r>
              <a:rPr lang="en-US" sz="1800" dirty="0" err="1">
                <a:latin typeface="Calibri" panose="020F0502020204030204" pitchFamily="34" charset="0"/>
                <a:cs typeface="Calibri" panose="020F0502020204030204" pitchFamily="34" charset="0"/>
              </a:rPr>
              <a:t>Lachal</a:t>
            </a:r>
            <a:r>
              <a:rPr lang="en-US" sz="1800" dirty="0">
                <a:latin typeface="Calibri" panose="020F0502020204030204" pitchFamily="34" charset="0"/>
                <a:cs typeface="Calibri" panose="020F0502020204030204" pitchFamily="34" charset="0"/>
              </a:rPr>
              <a:t> </a:t>
            </a:r>
            <a:r>
              <a:rPr lang="en-US" sz="1800" i="1" dirty="0">
                <a:latin typeface="Calibri" panose="020F0502020204030204" pitchFamily="34" charset="0"/>
                <a:cs typeface="Calibri" panose="020F0502020204030204" pitchFamily="34" charset="0"/>
              </a:rPr>
              <a:t>et al </a:t>
            </a:r>
            <a:r>
              <a:rPr lang="en-US" sz="1800" dirty="0">
                <a:latin typeface="Calibri" panose="020F0502020204030204" pitchFamily="34" charset="0"/>
                <a:cs typeface="Calibri" panose="020F0502020204030204" pitchFamily="34" charset="0"/>
              </a:rPr>
              <a:t>methodology)</a:t>
            </a:r>
            <a:r>
              <a:rPr lang="en-US" sz="1800" baseline="30000" dirty="0">
                <a:latin typeface="Calibri" panose="020F0502020204030204" pitchFamily="34" charset="0"/>
                <a:cs typeface="Calibri" panose="020F0502020204030204" pitchFamily="34" charset="0"/>
              </a:rPr>
              <a:t>20</a:t>
            </a:r>
            <a:endParaRPr lang="en-US" sz="1800"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312125" y="4847159"/>
            <a:ext cx="2129839" cy="1250949"/>
          </a:xfrm>
          <a:prstGeom prst="rect">
            <a:avLst/>
          </a:prstGeom>
        </p:spPr>
      </p:pic>
      <p:pic>
        <p:nvPicPr>
          <p:cNvPr id="6" name="Picture 5">
            <a:extLst>
              <a:ext uri="{FF2B5EF4-FFF2-40B4-BE49-F238E27FC236}">
                <a16:creationId xmlns:a16="http://schemas.microsoft.com/office/drawing/2014/main" id="{48B02086-C6B9-4042-A241-D91452B0D8B4}"/>
              </a:ext>
            </a:extLst>
          </p:cNvPr>
          <p:cNvPicPr>
            <a:picLocks noChangeAspect="1"/>
          </p:cNvPicPr>
          <p:nvPr/>
        </p:nvPicPr>
        <p:blipFill>
          <a:blip r:embed="rId4"/>
          <a:stretch>
            <a:fillRect/>
          </a:stretch>
        </p:blipFill>
        <p:spPr>
          <a:xfrm>
            <a:off x="1431671" y="2449764"/>
            <a:ext cx="5377220" cy="2842671"/>
          </a:xfrm>
          <a:prstGeom prst="rect">
            <a:avLst/>
          </a:prstGeom>
          <a:solidFill>
            <a:schemeClr val="bg1"/>
          </a:solidFill>
        </p:spPr>
      </p:pic>
    </p:spTree>
    <p:extLst>
      <p:ext uri="{BB962C8B-B14F-4D97-AF65-F5344CB8AC3E}">
        <p14:creationId xmlns:p14="http://schemas.microsoft.com/office/powerpoint/2010/main" val="276395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Methods</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527058" y="4848656"/>
            <a:ext cx="2129839" cy="1250949"/>
          </a:xfrm>
          <a:prstGeom prst="rect">
            <a:avLst/>
          </a:prstGeom>
        </p:spPr>
      </p:pic>
      <p:sp>
        <p:nvSpPr>
          <p:cNvPr id="6" name="TextBox 5">
            <a:extLst>
              <a:ext uri="{FF2B5EF4-FFF2-40B4-BE49-F238E27FC236}">
                <a16:creationId xmlns:a16="http://schemas.microsoft.com/office/drawing/2014/main" id="{12669C50-522E-734D-97BB-60BCB1959E11}"/>
              </a:ext>
            </a:extLst>
          </p:cNvPr>
          <p:cNvSpPr txBox="1"/>
          <p:nvPr/>
        </p:nvSpPr>
        <p:spPr>
          <a:xfrm>
            <a:off x="1229982" y="2311332"/>
            <a:ext cx="1928668"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Systematic search</a:t>
            </a:r>
          </a:p>
        </p:txBody>
      </p:sp>
      <p:sp>
        <p:nvSpPr>
          <p:cNvPr id="7" name="TextBox 6">
            <a:extLst>
              <a:ext uri="{FF2B5EF4-FFF2-40B4-BE49-F238E27FC236}">
                <a16:creationId xmlns:a16="http://schemas.microsoft.com/office/drawing/2014/main" id="{77F20D76-83AA-B44F-A841-683C5DA2A609}"/>
              </a:ext>
            </a:extLst>
          </p:cNvPr>
          <p:cNvSpPr txBox="1"/>
          <p:nvPr/>
        </p:nvSpPr>
        <p:spPr>
          <a:xfrm>
            <a:off x="523213" y="1541111"/>
            <a:ext cx="3342206"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Pre-planned protocol on Prospero </a:t>
            </a:r>
          </a:p>
        </p:txBody>
      </p:sp>
      <p:cxnSp>
        <p:nvCxnSpPr>
          <p:cNvPr id="8" name="Straight Arrow Connector 7">
            <a:extLst>
              <a:ext uri="{FF2B5EF4-FFF2-40B4-BE49-F238E27FC236}">
                <a16:creationId xmlns:a16="http://schemas.microsoft.com/office/drawing/2014/main" id="{02EB7A74-8FCA-0F49-A3B4-5DC574BDC506}"/>
              </a:ext>
            </a:extLst>
          </p:cNvPr>
          <p:cNvCxnSpPr>
            <a:cxnSpLocks/>
          </p:cNvCxnSpPr>
          <p:nvPr/>
        </p:nvCxnSpPr>
        <p:spPr>
          <a:xfrm>
            <a:off x="1622110" y="1910443"/>
            <a:ext cx="331381" cy="40088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49920D7-5083-9D4D-ADC2-AB93F326C17E}"/>
              </a:ext>
            </a:extLst>
          </p:cNvPr>
          <p:cNvSpPr txBox="1"/>
          <p:nvPr/>
        </p:nvSpPr>
        <p:spPr>
          <a:xfrm>
            <a:off x="2194316" y="3059668"/>
            <a:ext cx="1152439"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Screening</a:t>
            </a:r>
          </a:p>
        </p:txBody>
      </p:sp>
      <p:cxnSp>
        <p:nvCxnSpPr>
          <p:cNvPr id="10" name="Straight Arrow Connector 9">
            <a:extLst>
              <a:ext uri="{FF2B5EF4-FFF2-40B4-BE49-F238E27FC236}">
                <a16:creationId xmlns:a16="http://schemas.microsoft.com/office/drawing/2014/main" id="{5D1CF88D-A2A2-704D-AF32-42DE329A5621}"/>
              </a:ext>
            </a:extLst>
          </p:cNvPr>
          <p:cNvCxnSpPr>
            <a:cxnSpLocks/>
          </p:cNvCxnSpPr>
          <p:nvPr/>
        </p:nvCxnSpPr>
        <p:spPr>
          <a:xfrm>
            <a:off x="2382982" y="2680664"/>
            <a:ext cx="277091" cy="37900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C1C7929-4145-3949-9F06-7A430D38BD1B}"/>
              </a:ext>
            </a:extLst>
          </p:cNvPr>
          <p:cNvSpPr txBox="1"/>
          <p:nvPr/>
        </p:nvSpPr>
        <p:spPr>
          <a:xfrm>
            <a:off x="3232279" y="3732681"/>
            <a:ext cx="1133027"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Extraction</a:t>
            </a:r>
          </a:p>
        </p:txBody>
      </p:sp>
      <p:cxnSp>
        <p:nvCxnSpPr>
          <p:cNvPr id="12" name="Straight Arrow Connector 11">
            <a:extLst>
              <a:ext uri="{FF2B5EF4-FFF2-40B4-BE49-F238E27FC236}">
                <a16:creationId xmlns:a16="http://schemas.microsoft.com/office/drawing/2014/main" id="{0B2010B6-BF2A-2644-9DBA-1EFB44B30CC5}"/>
              </a:ext>
            </a:extLst>
          </p:cNvPr>
          <p:cNvCxnSpPr>
            <a:cxnSpLocks/>
          </p:cNvCxnSpPr>
          <p:nvPr/>
        </p:nvCxnSpPr>
        <p:spPr>
          <a:xfrm>
            <a:off x="2951018" y="3429000"/>
            <a:ext cx="281261" cy="30368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8F2383-1BDA-7E46-B51C-3C7AF2216F0A}"/>
              </a:ext>
            </a:extLst>
          </p:cNvPr>
          <p:cNvSpPr txBox="1"/>
          <p:nvPr/>
        </p:nvSpPr>
        <p:spPr>
          <a:xfrm>
            <a:off x="3988981" y="4448795"/>
            <a:ext cx="1799967"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Quality appraisal</a:t>
            </a:r>
          </a:p>
        </p:txBody>
      </p:sp>
      <p:cxnSp>
        <p:nvCxnSpPr>
          <p:cNvPr id="14" name="Straight Arrow Connector 13">
            <a:extLst>
              <a:ext uri="{FF2B5EF4-FFF2-40B4-BE49-F238E27FC236}">
                <a16:creationId xmlns:a16="http://schemas.microsoft.com/office/drawing/2014/main" id="{A7FEE6F9-20A7-914D-B976-EE5B3344A1F3}"/>
              </a:ext>
            </a:extLst>
          </p:cNvPr>
          <p:cNvCxnSpPr>
            <a:cxnSpLocks/>
          </p:cNvCxnSpPr>
          <p:nvPr/>
        </p:nvCxnSpPr>
        <p:spPr>
          <a:xfrm>
            <a:off x="3685309" y="4102013"/>
            <a:ext cx="303672" cy="34678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B481AA5-B375-EC44-BE0C-E5B9DFBA7D3C}"/>
              </a:ext>
            </a:extLst>
          </p:cNvPr>
          <p:cNvSpPr txBox="1"/>
          <p:nvPr/>
        </p:nvSpPr>
        <p:spPr>
          <a:xfrm>
            <a:off x="5044498" y="1922798"/>
            <a:ext cx="3282085" cy="307777"/>
          </a:xfrm>
          <a:prstGeom prst="rect">
            <a:avLst/>
          </a:prstGeom>
          <a:noFill/>
          <a:ln>
            <a:solidFill>
              <a:prstClr val="black"/>
            </a:solidFill>
          </a:ln>
        </p:spPr>
        <p:txBody>
          <a:bodyPr wrap="square" rtlCol="0">
            <a:spAutoFit/>
          </a:bodyPr>
          <a:lstStyle/>
          <a:p>
            <a:pPr algn="ctr"/>
            <a:r>
              <a:rPr lang="en-US" sz="1400" dirty="0">
                <a:latin typeface="Calibri" panose="020F0502020204030204" pitchFamily="34" charset="0"/>
                <a:cs typeface="Calibri" panose="020F0502020204030204" pitchFamily="34" charset="0"/>
              </a:rPr>
              <a:t>1st researcher</a:t>
            </a:r>
          </a:p>
        </p:txBody>
      </p:sp>
      <p:cxnSp>
        <p:nvCxnSpPr>
          <p:cNvPr id="16" name="Straight Arrow Connector 15">
            <a:extLst>
              <a:ext uri="{FF2B5EF4-FFF2-40B4-BE49-F238E27FC236}">
                <a16:creationId xmlns:a16="http://schemas.microsoft.com/office/drawing/2014/main" id="{01EC6482-8E76-094F-B5E7-A7A56806A915}"/>
              </a:ext>
            </a:extLst>
          </p:cNvPr>
          <p:cNvCxnSpPr>
            <a:cxnSpLocks/>
            <a:endCxn id="9" idx="3"/>
          </p:cNvCxnSpPr>
          <p:nvPr/>
        </p:nvCxnSpPr>
        <p:spPr>
          <a:xfrm flipH="1">
            <a:off x="3346755" y="2238189"/>
            <a:ext cx="2152770" cy="1006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2940D6C-EC9D-CE4B-8502-20BD1D8C346F}"/>
              </a:ext>
            </a:extLst>
          </p:cNvPr>
          <p:cNvCxnSpPr>
            <a:cxnSpLocks/>
          </p:cNvCxnSpPr>
          <p:nvPr/>
        </p:nvCxnSpPr>
        <p:spPr>
          <a:xfrm flipH="1">
            <a:off x="4365306" y="2250139"/>
            <a:ext cx="1673867" cy="1482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9390BFD-865E-054D-B89E-81068730481B}"/>
              </a:ext>
            </a:extLst>
          </p:cNvPr>
          <p:cNvCxnSpPr>
            <a:cxnSpLocks/>
          </p:cNvCxnSpPr>
          <p:nvPr/>
        </p:nvCxnSpPr>
        <p:spPr>
          <a:xfrm flipH="1">
            <a:off x="5788948" y="2230575"/>
            <a:ext cx="771902" cy="22182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33AFD95-3B7A-054D-971C-708F2DCB7457}"/>
              </a:ext>
            </a:extLst>
          </p:cNvPr>
          <p:cNvCxnSpPr>
            <a:cxnSpLocks/>
            <a:stCxn id="15" idx="1"/>
            <a:endCxn id="7" idx="3"/>
          </p:cNvCxnSpPr>
          <p:nvPr/>
        </p:nvCxnSpPr>
        <p:spPr>
          <a:xfrm flipH="1" flipV="1">
            <a:off x="3865419" y="1725777"/>
            <a:ext cx="1179079" cy="350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B691259-892A-264B-BB94-13B40D5B7C21}"/>
              </a:ext>
            </a:extLst>
          </p:cNvPr>
          <p:cNvCxnSpPr>
            <a:cxnSpLocks/>
            <a:endCxn id="6" idx="3"/>
          </p:cNvCxnSpPr>
          <p:nvPr/>
        </p:nvCxnSpPr>
        <p:spPr>
          <a:xfrm flipH="1">
            <a:off x="3158650" y="2180324"/>
            <a:ext cx="1897362" cy="315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FC7609F-B608-4284-827C-35A90D6A4603}"/>
              </a:ext>
            </a:extLst>
          </p:cNvPr>
          <p:cNvSpPr txBox="1"/>
          <p:nvPr/>
        </p:nvSpPr>
        <p:spPr>
          <a:xfrm>
            <a:off x="5678123" y="5196715"/>
            <a:ext cx="1449861" cy="369332"/>
          </a:xfrm>
          <a:prstGeom prst="rect">
            <a:avLst/>
          </a:prstGeom>
          <a:no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Data analysis</a:t>
            </a:r>
          </a:p>
        </p:txBody>
      </p:sp>
      <p:cxnSp>
        <p:nvCxnSpPr>
          <p:cNvPr id="22" name="Straight Arrow Connector 21">
            <a:extLst>
              <a:ext uri="{FF2B5EF4-FFF2-40B4-BE49-F238E27FC236}">
                <a16:creationId xmlns:a16="http://schemas.microsoft.com/office/drawing/2014/main" id="{7DA588C9-0746-D22E-CCFE-005EB4CF8668}"/>
              </a:ext>
            </a:extLst>
          </p:cNvPr>
          <p:cNvCxnSpPr>
            <a:cxnSpLocks/>
          </p:cNvCxnSpPr>
          <p:nvPr/>
        </p:nvCxnSpPr>
        <p:spPr>
          <a:xfrm>
            <a:off x="5278582" y="4848656"/>
            <a:ext cx="399541" cy="37858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07063EC-9764-CF6E-6B3D-BB89CE778FAB}"/>
              </a:ext>
            </a:extLst>
          </p:cNvPr>
          <p:cNvSpPr txBox="1"/>
          <p:nvPr/>
        </p:nvSpPr>
        <p:spPr>
          <a:xfrm>
            <a:off x="6388635" y="5944635"/>
            <a:ext cx="2963566" cy="369332"/>
          </a:xfrm>
          <a:prstGeom prst="rect">
            <a:avLst/>
          </a:prstGeom>
          <a:solidFill>
            <a:schemeClr val="bg1"/>
          </a:solidFill>
          <a:ln>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Output = Narrative Synthesis</a:t>
            </a:r>
          </a:p>
        </p:txBody>
      </p:sp>
      <p:cxnSp>
        <p:nvCxnSpPr>
          <p:cNvPr id="24" name="Straight Arrow Connector 23">
            <a:extLst>
              <a:ext uri="{FF2B5EF4-FFF2-40B4-BE49-F238E27FC236}">
                <a16:creationId xmlns:a16="http://schemas.microsoft.com/office/drawing/2014/main" id="{DD51D308-BFC1-7D15-EAB7-A3B134F373E9}"/>
              </a:ext>
            </a:extLst>
          </p:cNvPr>
          <p:cNvCxnSpPr>
            <a:cxnSpLocks/>
          </p:cNvCxnSpPr>
          <p:nvPr/>
        </p:nvCxnSpPr>
        <p:spPr>
          <a:xfrm>
            <a:off x="5985164" y="5566047"/>
            <a:ext cx="403471" cy="37858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29C1634-1781-921D-2F7C-3B88AB344B5F}"/>
              </a:ext>
            </a:extLst>
          </p:cNvPr>
          <p:cNvCxnSpPr>
            <a:cxnSpLocks/>
            <a:endCxn id="19" idx="0"/>
          </p:cNvCxnSpPr>
          <p:nvPr/>
        </p:nvCxnSpPr>
        <p:spPr>
          <a:xfrm flipH="1">
            <a:off x="6403054" y="2247635"/>
            <a:ext cx="757483" cy="2949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A549D4D-E561-B2D1-93C9-5D7362DB868D}"/>
              </a:ext>
            </a:extLst>
          </p:cNvPr>
          <p:cNvCxnSpPr>
            <a:cxnSpLocks/>
          </p:cNvCxnSpPr>
          <p:nvPr/>
        </p:nvCxnSpPr>
        <p:spPr>
          <a:xfrm>
            <a:off x="7925021" y="2230575"/>
            <a:ext cx="221998" cy="3714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569684A-3CE4-A9E0-FF32-16CB40D043EB}"/>
              </a:ext>
            </a:extLst>
          </p:cNvPr>
          <p:cNvSpPr txBox="1"/>
          <p:nvPr/>
        </p:nvSpPr>
        <p:spPr>
          <a:xfrm>
            <a:off x="300251" y="4010397"/>
            <a:ext cx="2323751" cy="954107"/>
          </a:xfrm>
          <a:prstGeom prst="rect">
            <a:avLst/>
          </a:prstGeom>
          <a:noFill/>
          <a:ln>
            <a:solidFill>
              <a:prstClr val="black"/>
            </a:solidFill>
          </a:ln>
        </p:spPr>
        <p:txBody>
          <a:bodyPr wrap="square" rtlCol="0">
            <a:spAutoFit/>
          </a:bodyPr>
          <a:lstStyle/>
          <a:p>
            <a:pPr algn="ctr"/>
            <a:r>
              <a:rPr lang="en-US" sz="1400" dirty="0">
                <a:latin typeface="Calibri" panose="020F0502020204030204" pitchFamily="34" charset="0"/>
                <a:cs typeface="Calibri" panose="020F0502020204030204" pitchFamily="34" charset="0"/>
              </a:rPr>
              <a:t>2nd researcher assessed </a:t>
            </a:r>
            <a:r>
              <a:rPr lang="en-US" sz="1400" b="1" dirty="0">
                <a:latin typeface="Calibri" panose="020F0502020204030204" pitchFamily="34" charset="0"/>
                <a:cs typeface="Calibri" panose="020F0502020204030204" pitchFamily="34" charset="0"/>
              </a:rPr>
              <a:t>10% of eligible papers </a:t>
            </a:r>
            <a:r>
              <a:rPr lang="en-US" sz="1400" dirty="0">
                <a:latin typeface="Calibri" panose="020F0502020204030204" pitchFamily="34" charset="0"/>
                <a:cs typeface="Calibri" panose="020F0502020204030204" pitchFamily="34" charset="0"/>
              </a:rPr>
              <a:t>at each stage</a:t>
            </a:r>
            <a:r>
              <a:rPr lang="en-US" sz="1400" b="1" dirty="0">
                <a:latin typeface="Calibri" panose="020F0502020204030204" pitchFamily="34" charset="0"/>
                <a:cs typeface="Calibri" panose="020F0502020204030204" pitchFamily="34" charset="0"/>
              </a:rPr>
              <a:t>  &amp; </a:t>
            </a:r>
            <a:r>
              <a:rPr lang="en-US" sz="1400" dirty="0">
                <a:latin typeface="Calibri" panose="020F0502020204030204" pitchFamily="34" charset="0"/>
                <a:cs typeface="Calibri" panose="020F0502020204030204" pitchFamily="34" charset="0"/>
              </a:rPr>
              <a:t>reviewed framework of descriptive themes</a:t>
            </a:r>
          </a:p>
        </p:txBody>
      </p:sp>
      <p:cxnSp>
        <p:nvCxnSpPr>
          <p:cNvPr id="28" name="Straight Arrow Connector 27">
            <a:extLst>
              <a:ext uri="{FF2B5EF4-FFF2-40B4-BE49-F238E27FC236}">
                <a16:creationId xmlns:a16="http://schemas.microsoft.com/office/drawing/2014/main" id="{ED288589-5EA0-BEEB-D916-19BE5DA8C551}"/>
              </a:ext>
            </a:extLst>
          </p:cNvPr>
          <p:cNvCxnSpPr>
            <a:cxnSpLocks/>
            <a:endCxn id="27" idx="0"/>
          </p:cNvCxnSpPr>
          <p:nvPr/>
        </p:nvCxnSpPr>
        <p:spPr>
          <a:xfrm flipH="1">
            <a:off x="1462127" y="3429000"/>
            <a:ext cx="732189" cy="581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49053D0-C13A-7B88-4A18-A0E06C9590D2}"/>
              </a:ext>
            </a:extLst>
          </p:cNvPr>
          <p:cNvCxnSpPr>
            <a:cxnSpLocks/>
            <a:endCxn id="27" idx="3"/>
          </p:cNvCxnSpPr>
          <p:nvPr/>
        </p:nvCxnSpPr>
        <p:spPr>
          <a:xfrm flipH="1">
            <a:off x="2624002" y="4030044"/>
            <a:ext cx="608278" cy="457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689B90A-49FF-6596-18E8-9A5D583139C6}"/>
              </a:ext>
            </a:extLst>
          </p:cNvPr>
          <p:cNvCxnSpPr>
            <a:cxnSpLocks/>
          </p:cNvCxnSpPr>
          <p:nvPr/>
        </p:nvCxnSpPr>
        <p:spPr>
          <a:xfrm flipH="1">
            <a:off x="2624002" y="4634947"/>
            <a:ext cx="13649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2851A04-6B58-A08A-3670-1A1EBF6A8523}"/>
              </a:ext>
            </a:extLst>
          </p:cNvPr>
          <p:cNvCxnSpPr>
            <a:cxnSpLocks/>
          </p:cNvCxnSpPr>
          <p:nvPr/>
        </p:nvCxnSpPr>
        <p:spPr>
          <a:xfrm flipH="1" flipV="1">
            <a:off x="2524836" y="4749061"/>
            <a:ext cx="3153287" cy="652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4FEBAEE-F66F-1438-6B0B-03BC02A51CD8}"/>
              </a:ext>
            </a:extLst>
          </p:cNvPr>
          <p:cNvSpPr txBox="1"/>
          <p:nvPr/>
        </p:nvSpPr>
        <p:spPr>
          <a:xfrm>
            <a:off x="544879" y="5497438"/>
            <a:ext cx="2537867" cy="523220"/>
          </a:xfrm>
          <a:prstGeom prst="rect">
            <a:avLst/>
          </a:prstGeom>
          <a:noFill/>
          <a:ln>
            <a:solidFill>
              <a:prstClr val="black"/>
            </a:solidFill>
          </a:ln>
        </p:spPr>
        <p:txBody>
          <a:bodyPr wrap="square" rtlCol="0">
            <a:spAutoFit/>
          </a:bodyPr>
          <a:lstStyle/>
          <a:p>
            <a:pPr algn="ctr"/>
            <a:r>
              <a:rPr lang="en-US" sz="1400" dirty="0">
                <a:latin typeface="Calibri" panose="020F0502020204030204" pitchFamily="34" charset="0"/>
                <a:cs typeface="Calibri" panose="020F0502020204030204" pitchFamily="34" charset="0"/>
              </a:rPr>
              <a:t>Any disagreements discussed with wider research team</a:t>
            </a:r>
          </a:p>
        </p:txBody>
      </p:sp>
      <p:cxnSp>
        <p:nvCxnSpPr>
          <p:cNvPr id="33" name="Straight Arrow Connector 32">
            <a:extLst>
              <a:ext uri="{FF2B5EF4-FFF2-40B4-BE49-F238E27FC236}">
                <a16:creationId xmlns:a16="http://schemas.microsoft.com/office/drawing/2014/main" id="{C7B41EC7-700C-BD05-5BB8-9B0EE35D1FCC}"/>
              </a:ext>
            </a:extLst>
          </p:cNvPr>
          <p:cNvCxnSpPr>
            <a:cxnSpLocks/>
          </p:cNvCxnSpPr>
          <p:nvPr/>
        </p:nvCxnSpPr>
        <p:spPr>
          <a:xfrm>
            <a:off x="1869631" y="4964504"/>
            <a:ext cx="87182" cy="56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338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Results</a:t>
            </a:r>
          </a:p>
        </p:txBody>
      </p:sp>
      <p:sp>
        <p:nvSpPr>
          <p:cNvPr id="7" name="TextBox 6">
            <a:extLst>
              <a:ext uri="{FF2B5EF4-FFF2-40B4-BE49-F238E27FC236}">
                <a16:creationId xmlns:a16="http://schemas.microsoft.com/office/drawing/2014/main" id="{E01DF095-E313-7246-8ECE-80C4EE42D1FD}"/>
              </a:ext>
            </a:extLst>
          </p:cNvPr>
          <p:cNvSpPr txBox="1"/>
          <p:nvPr/>
        </p:nvSpPr>
        <p:spPr>
          <a:xfrm>
            <a:off x="7493227" y="6246291"/>
            <a:ext cx="4230315" cy="307777"/>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Refs for included papers available on request</a:t>
            </a:r>
          </a:p>
        </p:txBody>
      </p:sp>
      <p:sp>
        <p:nvSpPr>
          <p:cNvPr id="8" name="Text Box 29">
            <a:extLst>
              <a:ext uri="{FF2B5EF4-FFF2-40B4-BE49-F238E27FC236}">
                <a16:creationId xmlns:a16="http://schemas.microsoft.com/office/drawing/2014/main" id="{B21279DC-1823-844E-A3A8-704F94B22F6C}"/>
              </a:ext>
            </a:extLst>
          </p:cNvPr>
          <p:cNvSpPr txBox="1"/>
          <p:nvPr/>
        </p:nvSpPr>
        <p:spPr>
          <a:xfrm>
            <a:off x="6884394" y="770890"/>
            <a:ext cx="1497330" cy="354330"/>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2764 duplicates excluded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30">
            <a:extLst>
              <a:ext uri="{FF2B5EF4-FFF2-40B4-BE49-F238E27FC236}">
                <a16:creationId xmlns:a16="http://schemas.microsoft.com/office/drawing/2014/main" id="{04406377-BD53-4849-852D-5A766083BBB3}"/>
              </a:ext>
            </a:extLst>
          </p:cNvPr>
          <p:cNvSpPr txBox="1"/>
          <p:nvPr/>
        </p:nvSpPr>
        <p:spPr>
          <a:xfrm>
            <a:off x="3178534" y="1171575"/>
            <a:ext cx="2967355" cy="354330"/>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6828 relevant publications title and abstract screened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31">
            <a:extLst>
              <a:ext uri="{FF2B5EF4-FFF2-40B4-BE49-F238E27FC236}">
                <a16:creationId xmlns:a16="http://schemas.microsoft.com/office/drawing/2014/main" id="{EECD789F-8499-0D4F-8B5B-313F3D5EB2FD}"/>
              </a:ext>
            </a:extLst>
          </p:cNvPr>
          <p:cNvSpPr txBox="1"/>
          <p:nvPr/>
        </p:nvSpPr>
        <p:spPr>
          <a:xfrm>
            <a:off x="6793589" y="1439545"/>
            <a:ext cx="2505710" cy="509270"/>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6502 excluded based on irrelevant titles and abstracts/ inappropriate study design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32">
            <a:extLst>
              <a:ext uri="{FF2B5EF4-FFF2-40B4-BE49-F238E27FC236}">
                <a16:creationId xmlns:a16="http://schemas.microsoft.com/office/drawing/2014/main" id="{FF976D77-8AE2-FB48-B401-3691CAF270B3}"/>
              </a:ext>
            </a:extLst>
          </p:cNvPr>
          <p:cNvSpPr txBox="1"/>
          <p:nvPr/>
        </p:nvSpPr>
        <p:spPr>
          <a:xfrm>
            <a:off x="3249654" y="2038985"/>
            <a:ext cx="1970405" cy="354330"/>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326 publications full text reviewed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a:extLst>
              <a:ext uri="{FF2B5EF4-FFF2-40B4-BE49-F238E27FC236}">
                <a16:creationId xmlns:a16="http://schemas.microsoft.com/office/drawing/2014/main" id="{AAD5F9C9-CECB-364F-8EE1-D24BFA79C135}"/>
              </a:ext>
            </a:extLst>
          </p:cNvPr>
          <p:cNvSpPr txBox="1"/>
          <p:nvPr/>
        </p:nvSpPr>
        <p:spPr>
          <a:xfrm>
            <a:off x="3269974" y="3029585"/>
            <a:ext cx="2804160" cy="354330"/>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23 papers for qualitative synthesis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33">
            <a:extLst>
              <a:ext uri="{FF2B5EF4-FFF2-40B4-BE49-F238E27FC236}">
                <a16:creationId xmlns:a16="http://schemas.microsoft.com/office/drawing/2014/main" id="{B5275752-C450-8740-B05C-6C1B2ED98F48}"/>
              </a:ext>
            </a:extLst>
          </p:cNvPr>
          <p:cNvSpPr txBox="1"/>
          <p:nvPr/>
        </p:nvSpPr>
        <p:spPr>
          <a:xfrm>
            <a:off x="3269974" y="3975100"/>
            <a:ext cx="1859280" cy="509270"/>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Forwards and backwards citation tracking of 23 papers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34">
            <a:extLst>
              <a:ext uri="{FF2B5EF4-FFF2-40B4-BE49-F238E27FC236}">
                <a16:creationId xmlns:a16="http://schemas.microsoft.com/office/drawing/2014/main" id="{65E67FAC-82F9-474F-B923-CB18D20C7549}"/>
              </a:ext>
            </a:extLst>
          </p:cNvPr>
          <p:cNvSpPr txBox="1"/>
          <p:nvPr/>
        </p:nvSpPr>
        <p:spPr>
          <a:xfrm>
            <a:off x="3269974" y="5026025"/>
            <a:ext cx="1656080" cy="509270"/>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US" sz="1000">
                <a:effectLst/>
                <a:latin typeface="Calibri" panose="020F0502020204030204" pitchFamily="34" charset="0"/>
                <a:ea typeface="Times New Roman" panose="02020603050405020304" pitchFamily="18" charset="0"/>
                <a:cs typeface="Calibri" panose="020F0502020204030204" pitchFamily="34" charset="0"/>
              </a:rPr>
              <a:t>4 additional relevant publications identified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35">
            <a:extLst>
              <a:ext uri="{FF2B5EF4-FFF2-40B4-BE49-F238E27FC236}">
                <a16:creationId xmlns:a16="http://schemas.microsoft.com/office/drawing/2014/main" id="{6099D3D6-2835-D241-A449-08F072956C60}"/>
              </a:ext>
            </a:extLst>
          </p:cNvPr>
          <p:cNvSpPr txBox="1"/>
          <p:nvPr/>
        </p:nvSpPr>
        <p:spPr>
          <a:xfrm>
            <a:off x="3283338" y="6096635"/>
            <a:ext cx="3342582" cy="299313"/>
          </a:xfrm>
          <a:prstGeom prst="rect">
            <a:avLst/>
          </a:prstGeom>
          <a:solidFill>
            <a:schemeClr val="accent1"/>
          </a:solid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pPr algn="ctr">
              <a:lnSpc>
                <a:spcPct val="150000"/>
              </a:lnSpc>
              <a:spcAft>
                <a:spcPts val="800"/>
              </a:spcAft>
            </a:pPr>
            <a:r>
              <a:rPr lang="en-US" sz="1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Total of 27 publications included in final qualitative synthesis</a:t>
            </a: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6" name="Straight Arrow Connector 15">
            <a:extLst>
              <a:ext uri="{FF2B5EF4-FFF2-40B4-BE49-F238E27FC236}">
                <a16:creationId xmlns:a16="http://schemas.microsoft.com/office/drawing/2014/main" id="{51BC16D6-D5C1-D748-9F43-D90BB5733BC1}"/>
              </a:ext>
            </a:extLst>
          </p:cNvPr>
          <p:cNvCxnSpPr/>
          <p:nvPr/>
        </p:nvCxnSpPr>
        <p:spPr>
          <a:xfrm>
            <a:off x="4052294" y="774700"/>
            <a:ext cx="0" cy="396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3560E86-EFBC-3B46-BCEB-DDBF22CC4D38}"/>
              </a:ext>
            </a:extLst>
          </p:cNvPr>
          <p:cNvCxnSpPr/>
          <p:nvPr/>
        </p:nvCxnSpPr>
        <p:spPr>
          <a:xfrm>
            <a:off x="4054834" y="1525270"/>
            <a:ext cx="0" cy="509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267E7C6-47CA-BB48-B018-FF1C73203EA8}"/>
              </a:ext>
            </a:extLst>
          </p:cNvPr>
          <p:cNvCxnSpPr/>
          <p:nvPr/>
        </p:nvCxnSpPr>
        <p:spPr>
          <a:xfrm>
            <a:off x="4054834" y="2388870"/>
            <a:ext cx="0" cy="641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C381D44-626B-E14B-8609-E11E165D69F5}"/>
              </a:ext>
            </a:extLst>
          </p:cNvPr>
          <p:cNvCxnSpPr/>
          <p:nvPr/>
        </p:nvCxnSpPr>
        <p:spPr>
          <a:xfrm>
            <a:off x="4054834" y="3384550"/>
            <a:ext cx="0" cy="590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82563E9-04E9-184C-8DF3-5473A3B228F7}"/>
              </a:ext>
            </a:extLst>
          </p:cNvPr>
          <p:cNvCxnSpPr/>
          <p:nvPr/>
        </p:nvCxnSpPr>
        <p:spPr>
          <a:xfrm>
            <a:off x="5647414" y="3385820"/>
            <a:ext cx="0" cy="2708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CD6300F-358F-4C44-9634-A3855A63C393}"/>
              </a:ext>
            </a:extLst>
          </p:cNvPr>
          <p:cNvCxnSpPr/>
          <p:nvPr/>
        </p:nvCxnSpPr>
        <p:spPr>
          <a:xfrm>
            <a:off x="4054834" y="946150"/>
            <a:ext cx="2832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B5660C0-3ACD-9242-8392-D10B74EE4CE7}"/>
              </a:ext>
            </a:extLst>
          </p:cNvPr>
          <p:cNvCxnSpPr/>
          <p:nvPr/>
        </p:nvCxnSpPr>
        <p:spPr>
          <a:xfrm>
            <a:off x="4054834" y="1709420"/>
            <a:ext cx="2740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5AA91A4-F6D6-4B4B-A973-4F1CC1A37D53}"/>
              </a:ext>
            </a:extLst>
          </p:cNvPr>
          <p:cNvCxnSpPr/>
          <p:nvPr/>
        </p:nvCxnSpPr>
        <p:spPr>
          <a:xfrm>
            <a:off x="4054834" y="2734945"/>
            <a:ext cx="27381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A95A0B2-53BB-EA4F-8E49-9E8F1CA19469}"/>
              </a:ext>
            </a:extLst>
          </p:cNvPr>
          <p:cNvCxnSpPr/>
          <p:nvPr/>
        </p:nvCxnSpPr>
        <p:spPr>
          <a:xfrm>
            <a:off x="4052294" y="4484370"/>
            <a:ext cx="2540" cy="537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C353902-E7D2-DA4E-AC4D-5628B6183FF4}"/>
              </a:ext>
            </a:extLst>
          </p:cNvPr>
          <p:cNvCxnSpPr/>
          <p:nvPr/>
        </p:nvCxnSpPr>
        <p:spPr>
          <a:xfrm>
            <a:off x="4052294" y="5530850"/>
            <a:ext cx="0" cy="563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6CE40E8A-D4AC-C243-B0E5-A93F95501016}"/>
              </a:ext>
            </a:extLst>
          </p:cNvPr>
          <p:cNvGraphicFramePr>
            <a:graphicFrameLocks noGrp="1"/>
          </p:cNvGraphicFramePr>
          <p:nvPr>
            <p:extLst>
              <p:ext uri="{D42A27DB-BD31-4B8C-83A1-F6EECF244321}">
                <p14:modId xmlns:p14="http://schemas.microsoft.com/office/powerpoint/2010/main" val="1853144623"/>
              </p:ext>
            </p:extLst>
          </p:nvPr>
        </p:nvGraphicFramePr>
        <p:xfrm>
          <a:off x="6836133" y="2192806"/>
          <a:ext cx="3946673" cy="3397758"/>
        </p:xfrm>
        <a:graphic>
          <a:graphicData uri="http://schemas.openxmlformats.org/drawingml/2006/table">
            <a:tbl>
              <a:tblPr firstRow="1" firstCol="1">
                <a:tableStyleId>{5C22544A-7EE6-4342-B048-85BDC9FD1C3A}</a:tableStyleId>
              </a:tblPr>
              <a:tblGrid>
                <a:gridCol w="3946673">
                  <a:extLst>
                    <a:ext uri="{9D8B030D-6E8A-4147-A177-3AD203B41FA5}">
                      <a16:colId xmlns:a16="http://schemas.microsoft.com/office/drawing/2014/main" val="3438629807"/>
                    </a:ext>
                  </a:extLst>
                </a:gridCol>
              </a:tblGrid>
              <a:tr h="0">
                <a:tc>
                  <a:txBody>
                    <a:bodyPr/>
                    <a:lstStyle/>
                    <a:p>
                      <a:pPr algn="l">
                        <a:lnSpc>
                          <a:spcPct val="150000"/>
                        </a:lnSpc>
                        <a:spcAft>
                          <a:spcPts val="800"/>
                        </a:spcAft>
                      </a:pPr>
                      <a:r>
                        <a:rPr lang="en-US" sz="1000" b="1" dirty="0">
                          <a:solidFill>
                            <a:schemeClr val="bg1"/>
                          </a:solidFill>
                          <a:effectLst/>
                          <a:latin typeface="Calibri" panose="020F0502020204030204" pitchFamily="34" charset="0"/>
                          <a:cs typeface="Calibri" panose="020F0502020204030204" pitchFamily="34" charset="0"/>
                        </a:rPr>
                        <a:t>Total 303 excluded on grounds of eligibility:</a:t>
                      </a:r>
                      <a:endParaRPr lang="en-GB" sz="11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22658057"/>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70 excluded as &lt; 50% of paper was discussing loneliness or a related social construct</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467494786"/>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61 excluded as it was not a qualitative study</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194909865"/>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52 excluded as the study did not mention loneliness or a related social construct</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747414832"/>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46 excluded as participants were not discussing experiences from the perinatal period</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135441120"/>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26 excluded due to insufficient qualitative data</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1881430"/>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25 excluded as participants did not have a perinatal mental health disorder</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337870192"/>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16 excluded due to participants having other perinatal mental health disorders (psychosis, anxiety, PTSD)</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929260183"/>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2 excluded due to duplication of studies</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124071233"/>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4 excluded due to no English language version</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185220389"/>
                  </a:ext>
                </a:extLst>
              </a:tr>
              <a:tr h="0">
                <a:tc>
                  <a:txBody>
                    <a:bodyPr/>
                    <a:lstStyle/>
                    <a:p>
                      <a:pPr algn="l">
                        <a:lnSpc>
                          <a:spcPct val="150000"/>
                        </a:lnSpc>
                        <a:spcAft>
                          <a:spcPts val="800"/>
                        </a:spcAft>
                      </a:pPr>
                      <a:r>
                        <a:rPr lang="en-US" sz="1000" b="0" dirty="0">
                          <a:solidFill>
                            <a:schemeClr val="bg1"/>
                          </a:solidFill>
                          <a:effectLst/>
                          <a:latin typeface="Calibri" panose="020F0502020204030204" pitchFamily="34" charset="0"/>
                          <a:cs typeface="Calibri" panose="020F0502020204030204" pitchFamily="34" charset="0"/>
                        </a:rPr>
                        <a:t>1 excluded due to substance misuse</a:t>
                      </a:r>
                      <a:endParaRPr lang="en-GB" sz="11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584474722"/>
                  </a:ext>
                </a:extLst>
              </a:tr>
            </a:tbl>
          </a:graphicData>
        </a:graphic>
      </p:graphicFrame>
      <p:graphicFrame>
        <p:nvGraphicFramePr>
          <p:cNvPr id="27" name="Table 26">
            <a:extLst>
              <a:ext uri="{FF2B5EF4-FFF2-40B4-BE49-F238E27FC236}">
                <a16:creationId xmlns:a16="http://schemas.microsoft.com/office/drawing/2014/main" id="{B56BACEB-3ED9-094D-91BC-0D46898C6D96}"/>
              </a:ext>
            </a:extLst>
          </p:cNvPr>
          <p:cNvGraphicFramePr>
            <a:graphicFrameLocks noGrp="1"/>
          </p:cNvGraphicFramePr>
          <p:nvPr>
            <p:extLst>
              <p:ext uri="{D42A27DB-BD31-4B8C-83A1-F6EECF244321}">
                <p14:modId xmlns:p14="http://schemas.microsoft.com/office/powerpoint/2010/main" val="1872812837"/>
              </p:ext>
            </p:extLst>
          </p:nvPr>
        </p:nvGraphicFramePr>
        <p:xfrm>
          <a:off x="3178534" y="360021"/>
          <a:ext cx="1647825" cy="333375"/>
        </p:xfrm>
        <a:graphic>
          <a:graphicData uri="http://schemas.openxmlformats.org/drawingml/2006/table">
            <a:tbl>
              <a:tblPr firstRow="1" firstCol="1">
                <a:tableStyleId>{5C22544A-7EE6-4342-B048-85BDC9FD1C3A}</a:tableStyleId>
              </a:tblPr>
              <a:tblGrid>
                <a:gridCol w="1647825">
                  <a:extLst>
                    <a:ext uri="{9D8B030D-6E8A-4147-A177-3AD203B41FA5}">
                      <a16:colId xmlns:a16="http://schemas.microsoft.com/office/drawing/2014/main" val="812625460"/>
                    </a:ext>
                  </a:extLst>
                </a:gridCol>
              </a:tblGrid>
              <a:tr h="333375">
                <a:tc>
                  <a:txBody>
                    <a:bodyPr/>
                    <a:lstStyle/>
                    <a:p>
                      <a:pPr algn="ctr">
                        <a:lnSpc>
                          <a:spcPct val="150000"/>
                        </a:lnSpc>
                        <a:spcAft>
                          <a:spcPts val="800"/>
                        </a:spcAft>
                      </a:pPr>
                      <a:r>
                        <a:rPr lang="en-US" sz="1000" dirty="0">
                          <a:effectLst/>
                          <a:latin typeface="Calibri" panose="020F0502020204030204" pitchFamily="34" charset="0"/>
                          <a:cs typeface="Calibri" panose="020F0502020204030204" pitchFamily="34" charset="0"/>
                        </a:rPr>
                        <a:t>9592 publications identified</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494167665"/>
                  </a:ext>
                </a:extLst>
              </a:tr>
            </a:tbl>
          </a:graphicData>
        </a:graphic>
      </p:graphicFrame>
    </p:spTree>
    <p:extLst>
      <p:ext uri="{BB962C8B-B14F-4D97-AF65-F5344CB8AC3E}">
        <p14:creationId xmlns:p14="http://schemas.microsoft.com/office/powerpoint/2010/main" val="145681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Results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270569" y="1261380"/>
            <a:ext cx="10583905" cy="4677702"/>
          </a:xfrm>
        </p:spPr>
        <p:txBody>
          <a:bodyPr>
            <a:normAutofit/>
          </a:bodyPr>
          <a:lstStyle/>
          <a:p>
            <a:pPr lvl="1"/>
            <a:endParaRPr lang="en-US"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Published between 1992 and 2021 </a:t>
            </a:r>
          </a:p>
          <a:p>
            <a:pPr lvl="1"/>
            <a:r>
              <a:rPr lang="en-US" dirty="0">
                <a:latin typeface="Calibri" panose="020F0502020204030204" pitchFamily="34" charset="0"/>
                <a:cs typeface="Calibri" panose="020F0502020204030204" pitchFamily="34" charset="0"/>
              </a:rPr>
              <a:t>All high or upper-middle income countries</a:t>
            </a:r>
          </a:p>
          <a:p>
            <a:pPr lvl="1"/>
            <a:r>
              <a:rPr lang="en-US" dirty="0">
                <a:latin typeface="Calibri" panose="020F0502020204030204" pitchFamily="34" charset="0"/>
                <a:cs typeface="Calibri" panose="020F0502020204030204" pitchFamily="34" charset="0"/>
              </a:rPr>
              <a:t>Overall sample size &gt; 537 women, average age 28 years</a:t>
            </a:r>
          </a:p>
          <a:p>
            <a:pPr lvl="1"/>
            <a:r>
              <a:rPr lang="en-US" dirty="0">
                <a:latin typeface="Calibri" panose="020F0502020204030204" pitchFamily="34" charset="0"/>
                <a:cs typeface="Calibri" panose="020F0502020204030204" pitchFamily="34" charset="0"/>
              </a:rPr>
              <a:t>Majority postnatal depression (n=21) &amp; self-reported depression</a:t>
            </a:r>
          </a:p>
          <a:p>
            <a:pPr lvl="1"/>
            <a:r>
              <a:rPr lang="en-US" dirty="0">
                <a:latin typeface="Calibri" panose="020F0502020204030204" pitchFamily="34" charset="0"/>
                <a:cs typeface="Calibri" panose="020F0502020204030204" pitchFamily="34" charset="0"/>
              </a:rPr>
              <a:t>Only 1 paper had an explicit research aim to explore the experience of loneliness</a:t>
            </a:r>
          </a:p>
          <a:p>
            <a:pPr lvl="1"/>
            <a:r>
              <a:rPr lang="en-US" dirty="0">
                <a:latin typeface="Calibri" panose="020F0502020204030204" pitchFamily="34" charset="0"/>
                <a:cs typeface="Calibri" panose="020F0502020204030204" pitchFamily="34" charset="0"/>
              </a:rPr>
              <a:t>11 papers exclusively explored the experiences of women from </a:t>
            </a:r>
            <a:r>
              <a:rPr lang="en-US" dirty="0" err="1">
                <a:latin typeface="Calibri" panose="020F0502020204030204" pitchFamily="34" charset="0"/>
                <a:cs typeface="Calibri" panose="020F0502020204030204" pitchFamily="34" charset="0"/>
              </a:rPr>
              <a:t>marginalised</a:t>
            </a:r>
            <a:r>
              <a:rPr lang="en-US" dirty="0">
                <a:latin typeface="Calibri" panose="020F0502020204030204" pitchFamily="34" charset="0"/>
                <a:cs typeface="Calibri" panose="020F0502020204030204" pitchFamily="34" charset="0"/>
              </a:rPr>
              <a:t> groups</a:t>
            </a:r>
          </a:p>
          <a:p>
            <a:pPr lvl="1"/>
            <a:r>
              <a:rPr lang="en-US" dirty="0">
                <a:latin typeface="Calibri" panose="020F0502020204030204" pitchFamily="34" charset="0"/>
                <a:cs typeface="Calibri" panose="020F0502020204030204" pitchFamily="34" charset="0"/>
              </a:rPr>
              <a:t>Mean quality score = 7.4 out of 10</a:t>
            </a:r>
          </a:p>
        </p:txBody>
      </p:sp>
      <p:pic>
        <p:nvPicPr>
          <p:cNvPr id="6" name="Picture 5" descr="Icon&#10;&#10;Description automatically generated with medium confidence">
            <a:extLst>
              <a:ext uri="{FF2B5EF4-FFF2-40B4-BE49-F238E27FC236}">
                <a16:creationId xmlns:a16="http://schemas.microsoft.com/office/drawing/2014/main" id="{F948663D-EE6F-0249-BD36-D820D1A5DE3A}"/>
              </a:ext>
            </a:extLst>
          </p:cNvPr>
          <p:cNvPicPr>
            <a:picLocks noChangeAspect="1"/>
          </p:cNvPicPr>
          <p:nvPr/>
        </p:nvPicPr>
        <p:blipFill>
          <a:blip r:embed="rId3"/>
          <a:stretch>
            <a:fillRect/>
          </a:stretch>
        </p:blipFill>
        <p:spPr>
          <a:xfrm>
            <a:off x="9527058" y="4848656"/>
            <a:ext cx="2129839" cy="1250949"/>
          </a:xfrm>
          <a:prstGeom prst="rect">
            <a:avLst/>
          </a:prstGeom>
        </p:spPr>
      </p:pic>
      <p:sp>
        <p:nvSpPr>
          <p:cNvPr id="5" name="Text Box 35">
            <a:extLst>
              <a:ext uri="{FF2B5EF4-FFF2-40B4-BE49-F238E27FC236}">
                <a16:creationId xmlns:a16="http://schemas.microsoft.com/office/drawing/2014/main" id="{FF86BB13-779B-564E-93B9-48373C77B1B7}"/>
              </a:ext>
            </a:extLst>
          </p:cNvPr>
          <p:cNvSpPr txBox="1"/>
          <p:nvPr/>
        </p:nvSpPr>
        <p:spPr>
          <a:xfrm>
            <a:off x="2763807" y="1382132"/>
            <a:ext cx="5957645" cy="423514"/>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50000"/>
              </a:lnSpc>
              <a:spcAft>
                <a:spcPts val="80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Total of 27 publications included in final qualitative synthesis</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1532115D-3228-F244-80D1-F1F15F1505E5}"/>
              </a:ext>
            </a:extLst>
          </p:cNvPr>
          <p:cNvCxnSpPr/>
          <p:nvPr/>
        </p:nvCxnSpPr>
        <p:spPr>
          <a:xfrm>
            <a:off x="5035967" y="818252"/>
            <a:ext cx="0" cy="563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779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pic>
        <p:nvPicPr>
          <p:cNvPr id="3" name="Picture 2">
            <a:extLst>
              <a:ext uri="{FF2B5EF4-FFF2-40B4-BE49-F238E27FC236}">
                <a16:creationId xmlns:a16="http://schemas.microsoft.com/office/drawing/2014/main" id="{27A46D07-5198-F87E-C375-84066E1DA3A0}"/>
              </a:ext>
            </a:extLst>
          </p:cNvPr>
          <p:cNvPicPr>
            <a:picLocks noChangeAspect="1"/>
          </p:cNvPicPr>
          <p:nvPr/>
        </p:nvPicPr>
        <p:blipFill>
          <a:blip r:embed="rId3"/>
          <a:stretch>
            <a:fillRect/>
          </a:stretch>
        </p:blipFill>
        <p:spPr>
          <a:xfrm>
            <a:off x="794407" y="857047"/>
            <a:ext cx="10257221" cy="5864555"/>
          </a:xfrm>
          <a:prstGeom prst="rect">
            <a:avLst/>
          </a:prstGeom>
        </p:spPr>
      </p:pic>
    </p:spTree>
    <p:extLst>
      <p:ext uri="{BB962C8B-B14F-4D97-AF65-F5344CB8AC3E}">
        <p14:creationId xmlns:p14="http://schemas.microsoft.com/office/powerpoint/2010/main" val="2316512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pic>
        <p:nvPicPr>
          <p:cNvPr id="11" name="Picture 10">
            <a:extLst>
              <a:ext uri="{FF2B5EF4-FFF2-40B4-BE49-F238E27FC236}">
                <a16:creationId xmlns:a16="http://schemas.microsoft.com/office/drawing/2014/main" id="{F5F20E83-F8AB-3631-72B4-C9BD8D1FC0BA}"/>
              </a:ext>
            </a:extLst>
          </p:cNvPr>
          <p:cNvPicPr>
            <a:picLocks noChangeAspect="1"/>
          </p:cNvPicPr>
          <p:nvPr/>
        </p:nvPicPr>
        <p:blipFill>
          <a:blip r:embed="rId3"/>
          <a:stretch>
            <a:fillRect/>
          </a:stretch>
        </p:blipFill>
        <p:spPr>
          <a:xfrm>
            <a:off x="0" y="1405382"/>
            <a:ext cx="11829892" cy="3588503"/>
          </a:xfrm>
          <a:prstGeom prst="rect">
            <a:avLst/>
          </a:prstGeom>
        </p:spPr>
      </p:pic>
      <p:sp>
        <p:nvSpPr>
          <p:cNvPr id="14" name="Oval 13">
            <a:extLst>
              <a:ext uri="{FF2B5EF4-FFF2-40B4-BE49-F238E27FC236}">
                <a16:creationId xmlns:a16="http://schemas.microsoft.com/office/drawing/2014/main" id="{DF7E4681-6E1F-68F6-1CB8-5B888D3289FD}"/>
              </a:ext>
            </a:extLst>
          </p:cNvPr>
          <p:cNvSpPr/>
          <p:nvPr/>
        </p:nvSpPr>
        <p:spPr>
          <a:xfrm>
            <a:off x="292895" y="2046132"/>
            <a:ext cx="4536280" cy="2697318"/>
          </a:xfrm>
          <a:prstGeom prst="ellipse">
            <a:avLst/>
          </a:prstGeom>
          <a:noFill/>
          <a:ln w="1270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6B61165-6786-ABB5-6B70-EC68736F246A}"/>
              </a:ext>
            </a:extLst>
          </p:cNvPr>
          <p:cNvSpPr txBox="1"/>
          <p:nvPr/>
        </p:nvSpPr>
        <p:spPr>
          <a:xfrm>
            <a:off x="2471739" y="364521"/>
            <a:ext cx="6775060" cy="400110"/>
          </a:xfrm>
          <a:prstGeom prst="rect">
            <a:avLst/>
          </a:prstGeom>
          <a:noFill/>
        </p:spPr>
        <p:txBody>
          <a:bodyPr wrap="none" rtlCol="0">
            <a:spAutoFit/>
          </a:bodyPr>
          <a:lstStyle/>
          <a:p>
            <a:r>
              <a:rPr lang="en-US" sz="2000" u="sng" dirty="0">
                <a:latin typeface="Calibri" panose="020F0502020204030204" pitchFamily="34" charset="0"/>
                <a:cs typeface="Calibri" panose="020F0502020204030204" pitchFamily="34" charset="0"/>
              </a:rPr>
              <a:t>Research Q 1:  Experiences of loneliness &amp; perinatal depression</a:t>
            </a:r>
            <a:endParaRPr lang="en-US" sz="20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684C96E0-4D42-7294-DE65-195C7FF10659}"/>
              </a:ext>
            </a:extLst>
          </p:cNvPr>
          <p:cNvSpPr txBox="1"/>
          <p:nvPr/>
        </p:nvSpPr>
        <p:spPr>
          <a:xfrm rot="20961021">
            <a:off x="52102" y="5138980"/>
            <a:ext cx="3561505" cy="738664"/>
          </a:xfrm>
          <a:prstGeom prst="rect">
            <a:avLst/>
          </a:prstGeom>
          <a:noFill/>
        </p:spPr>
        <p:txBody>
          <a:bodyPr wrap="square" rtlCol="0">
            <a:spAutoFit/>
          </a:bodyPr>
          <a:lstStyle/>
          <a:p>
            <a:pPr algn="ctr"/>
            <a:r>
              <a:rPr lang="en-GB" sz="1400" i="1" dirty="0">
                <a:latin typeface="Calibri" panose="020F0502020204030204" pitchFamily="34" charset="0"/>
                <a:ea typeface="Calibri" panose="020F0502020204030204" pitchFamily="34" charset="0"/>
                <a:cs typeface="Calibri" panose="020F0502020204030204" pitchFamily="34" charset="0"/>
              </a:rPr>
              <a:t>‘”</a:t>
            </a:r>
            <a:r>
              <a:rPr lang="en-US" sz="1400" i="1" dirty="0">
                <a:latin typeface="Calibri" panose="020F0502020204030204" pitchFamily="34" charset="0"/>
                <a:ea typeface="Calibri" panose="020F0502020204030204" pitchFamily="34" charset="0"/>
                <a:cs typeface="Calibri" panose="020F0502020204030204" pitchFamily="34" charset="0"/>
              </a:rPr>
              <a:t>J</a:t>
            </a:r>
            <a:r>
              <a:rPr lang="en-US" sz="1400" i="1" dirty="0">
                <a:latin typeface="Calibri" panose="020F0502020204030204" pitchFamily="34" charset="0"/>
                <a:cs typeface="Calibri" panose="020F0502020204030204" pitchFamily="34" charset="0"/>
              </a:rPr>
              <a:t>ust snap out of it. You have a husband who loves you and a beautiful healthy baby.  What more do you want!”’</a:t>
            </a:r>
            <a:endParaRPr lang="en-US" dirty="0"/>
          </a:p>
        </p:txBody>
      </p:sp>
      <p:sp>
        <p:nvSpPr>
          <p:cNvPr id="17" name="TextBox 16">
            <a:extLst>
              <a:ext uri="{FF2B5EF4-FFF2-40B4-BE49-F238E27FC236}">
                <a16:creationId xmlns:a16="http://schemas.microsoft.com/office/drawing/2014/main" id="{C1D14A03-892A-0696-BAC8-6B50A5C62E90}"/>
              </a:ext>
            </a:extLst>
          </p:cNvPr>
          <p:cNvSpPr txBox="1"/>
          <p:nvPr/>
        </p:nvSpPr>
        <p:spPr>
          <a:xfrm>
            <a:off x="4283497" y="5031257"/>
            <a:ext cx="3639525" cy="954107"/>
          </a:xfrm>
          <a:prstGeom prst="rect">
            <a:avLst/>
          </a:prstGeom>
          <a:noFill/>
        </p:spPr>
        <p:txBody>
          <a:bodyPr wrap="square" rtlCol="0">
            <a:spAutoFit/>
          </a:bodyPr>
          <a:lstStyle/>
          <a:p>
            <a:r>
              <a:rPr lang="en-GB" sz="1400" i="1" dirty="0">
                <a:latin typeface="Calibri" panose="020F0502020204030204" pitchFamily="34" charset="0"/>
                <a:ea typeface="Calibri" panose="020F0502020204030204" pitchFamily="34" charset="0"/>
                <a:cs typeface="Calibri" panose="020F0502020204030204" pitchFamily="34" charset="0"/>
              </a:rPr>
              <a:t>‘I didn’t want to talk with anybody about it, I always had to pretend that I was doing just great … I thought that wasn’t normal, that I was a bad mom who felt that way</a:t>
            </a:r>
            <a:r>
              <a:rPr lang="en-GB" sz="1400" dirty="0">
                <a:latin typeface="Calibri" panose="020F0502020204030204" pitchFamily="34" charset="0"/>
                <a:ea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DF8E7A3F-57C0-63B0-2B79-07C67445F014}"/>
              </a:ext>
            </a:extLst>
          </p:cNvPr>
          <p:cNvSpPr txBox="1"/>
          <p:nvPr/>
        </p:nvSpPr>
        <p:spPr>
          <a:xfrm>
            <a:off x="8393683" y="5031257"/>
            <a:ext cx="306669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Calibri" panose="020F0502020204030204" pitchFamily="34" charset="0"/>
                <a:cs typeface="Calibri" panose="020F0502020204030204" pitchFamily="34" charset="0"/>
              </a:rPr>
              <a:t>‘</a:t>
            </a:r>
            <a:r>
              <a:rPr lang="en-GB" sz="1400" i="1" dirty="0">
                <a:effectLst/>
                <a:latin typeface="Calibri" panose="020F0502020204030204" pitchFamily="34" charset="0"/>
                <a:cs typeface="Calibri" panose="020F0502020204030204" pitchFamily="34" charset="0"/>
              </a:rPr>
              <a:t>what comes out of your mouth is, ‘ No, I don’t need any help ’ even though inside, you’re screaming, and saying, ‘Yes, for God’s sake, help me.” </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715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pic>
        <p:nvPicPr>
          <p:cNvPr id="11" name="Picture 10">
            <a:extLst>
              <a:ext uri="{FF2B5EF4-FFF2-40B4-BE49-F238E27FC236}">
                <a16:creationId xmlns:a16="http://schemas.microsoft.com/office/drawing/2014/main" id="{F5F20E83-F8AB-3631-72B4-C9BD8D1FC0BA}"/>
              </a:ext>
            </a:extLst>
          </p:cNvPr>
          <p:cNvPicPr>
            <a:picLocks noChangeAspect="1"/>
          </p:cNvPicPr>
          <p:nvPr/>
        </p:nvPicPr>
        <p:blipFill>
          <a:blip r:embed="rId3"/>
          <a:stretch>
            <a:fillRect/>
          </a:stretch>
        </p:blipFill>
        <p:spPr>
          <a:xfrm>
            <a:off x="0" y="1405382"/>
            <a:ext cx="11829892" cy="3588503"/>
          </a:xfrm>
          <a:prstGeom prst="rect">
            <a:avLst/>
          </a:prstGeom>
        </p:spPr>
      </p:pic>
      <p:sp>
        <p:nvSpPr>
          <p:cNvPr id="14" name="Oval 13">
            <a:extLst>
              <a:ext uri="{FF2B5EF4-FFF2-40B4-BE49-F238E27FC236}">
                <a16:creationId xmlns:a16="http://schemas.microsoft.com/office/drawing/2014/main" id="{DF7E4681-6E1F-68F6-1CB8-5B888D3289FD}"/>
              </a:ext>
            </a:extLst>
          </p:cNvPr>
          <p:cNvSpPr/>
          <p:nvPr/>
        </p:nvSpPr>
        <p:spPr>
          <a:xfrm>
            <a:off x="3993356" y="1762158"/>
            <a:ext cx="4071938" cy="3381342"/>
          </a:xfrm>
          <a:prstGeom prst="ellipse">
            <a:avLst/>
          </a:prstGeom>
          <a:noFill/>
          <a:ln w="1270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6B61165-6786-ABB5-6B70-EC68736F246A}"/>
              </a:ext>
            </a:extLst>
          </p:cNvPr>
          <p:cNvSpPr txBox="1"/>
          <p:nvPr/>
        </p:nvSpPr>
        <p:spPr>
          <a:xfrm>
            <a:off x="2471739" y="364521"/>
            <a:ext cx="6775060" cy="400110"/>
          </a:xfrm>
          <a:prstGeom prst="rect">
            <a:avLst/>
          </a:prstGeom>
          <a:noFill/>
        </p:spPr>
        <p:txBody>
          <a:bodyPr wrap="none" rtlCol="0">
            <a:spAutoFit/>
          </a:bodyPr>
          <a:lstStyle/>
          <a:p>
            <a:r>
              <a:rPr lang="en-US" sz="2000" u="sng" dirty="0">
                <a:latin typeface="Calibri" panose="020F0502020204030204" pitchFamily="34" charset="0"/>
                <a:cs typeface="Calibri" panose="020F0502020204030204" pitchFamily="34" charset="0"/>
              </a:rPr>
              <a:t>Research Q 1:  Experiences of loneliness &amp; perinatal depression</a:t>
            </a:r>
            <a:endParaRPr lang="en-US"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60EC05E-AD1D-07F1-C6C1-0A1A83F34462}"/>
              </a:ext>
            </a:extLst>
          </p:cNvPr>
          <p:cNvSpPr txBox="1"/>
          <p:nvPr/>
        </p:nvSpPr>
        <p:spPr>
          <a:xfrm>
            <a:off x="362108" y="4976527"/>
            <a:ext cx="3927907" cy="821059"/>
          </a:xfrm>
          <a:prstGeom prst="rect">
            <a:avLst/>
          </a:prstGeom>
          <a:noFill/>
        </p:spPr>
        <p:txBody>
          <a:bodyPr wrap="square" rtlCol="0">
            <a:spAutoFit/>
          </a:bodyPr>
          <a:lstStyle/>
          <a:p>
            <a:pPr algn="ctr">
              <a:lnSpc>
                <a:spcPct val="115000"/>
              </a:lnSpc>
            </a:pPr>
            <a:r>
              <a:rPr lang="en-GB" sz="1400" dirty="0">
                <a:latin typeface="Calibri" panose="020F0502020204030204" pitchFamily="34" charset="0"/>
                <a:ea typeface="Calibri" panose="020F0502020204030204" pitchFamily="34" charset="0"/>
                <a:cs typeface="Calibri" panose="020F0502020204030204" pitchFamily="34" charset="0"/>
              </a:rPr>
              <a:t>‘</a:t>
            </a:r>
            <a:r>
              <a:rPr lang="en-GB" sz="1400" i="1" dirty="0">
                <a:effectLst/>
                <a:latin typeface="Calibri" panose="020F0502020204030204" pitchFamily="34" charset="0"/>
                <a:ea typeface="Calibri" panose="020F0502020204030204" pitchFamily="34" charset="0"/>
                <a:cs typeface="Calibri" panose="020F0502020204030204" pitchFamily="34" charset="0"/>
              </a:rPr>
              <a:t>Although I had a lot of support from a lot of people, which should have made me ecstatic, I couldn’t actually connect with it’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E690373-50D5-A01B-C82A-7B6069F66973}"/>
              </a:ext>
            </a:extLst>
          </p:cNvPr>
          <p:cNvSpPr txBox="1"/>
          <p:nvPr/>
        </p:nvSpPr>
        <p:spPr>
          <a:xfrm>
            <a:off x="4652123" y="4976527"/>
            <a:ext cx="6732920" cy="1015663"/>
          </a:xfrm>
          <a:prstGeom prst="rect">
            <a:avLst/>
          </a:prstGeom>
          <a:noFill/>
        </p:spPr>
        <p:txBody>
          <a:bodyPr wrap="square" rtlCol="0">
            <a:spAutoFit/>
          </a:bodyPr>
          <a:lstStyle/>
          <a:p>
            <a:pPr algn="ctr"/>
            <a:endParaRPr lang="en-GB" sz="1400" i="1" dirty="0">
              <a:latin typeface="Calibri" panose="020F0502020204030204" pitchFamily="34" charset="0"/>
              <a:ea typeface="Calibri" panose="020F0502020204030204" pitchFamily="34" charset="0"/>
              <a:cs typeface="Calibri" panose="020F0502020204030204" pitchFamily="34" charset="0"/>
            </a:endParaRPr>
          </a:p>
          <a:p>
            <a:pPr algn="ctr"/>
            <a:r>
              <a:rPr lang="en-GB" sz="1400" dirty="0">
                <a:latin typeface="Calibri" panose="020F0502020204030204" pitchFamily="34" charset="0"/>
                <a:ea typeface="Calibri" panose="020F0502020204030204" pitchFamily="34" charset="0"/>
                <a:cs typeface="Calibri" panose="020F0502020204030204" pitchFamily="34" charset="0"/>
              </a:rPr>
              <a:t>‘</a:t>
            </a:r>
            <a:r>
              <a:rPr lang="en-GB" sz="1400" i="1" dirty="0">
                <a:latin typeface="Calibri" panose="020F0502020204030204" pitchFamily="34" charset="0"/>
                <a:ea typeface="Calibri" panose="020F0502020204030204" pitchFamily="34" charset="0"/>
                <a:cs typeface="Calibri" panose="020F0502020204030204" pitchFamily="34" charset="0"/>
              </a:rPr>
              <a:t>I remember going to [a postnatal group] . . . and I thought... “You shouldn’t be here.” I just felt everyone else seemed so happy and so really pleased.  So I didn’t go there again</a:t>
            </a:r>
            <a:r>
              <a:rPr lang="en-GB" sz="1400" dirty="0">
                <a:latin typeface="Calibri" panose="020F0502020204030204" pitchFamily="34" charset="0"/>
                <a:ea typeface="Calibri" panose="020F0502020204030204" pitchFamily="34" charset="0"/>
                <a:cs typeface="Calibri" panose="020F0502020204030204" pitchFamily="34"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gn="ctr"/>
            <a:endParaRPr lang="en-US" dirty="0"/>
          </a:p>
        </p:txBody>
      </p:sp>
      <p:sp>
        <p:nvSpPr>
          <p:cNvPr id="5" name="TextBox 4">
            <a:extLst>
              <a:ext uri="{FF2B5EF4-FFF2-40B4-BE49-F238E27FC236}">
                <a16:creationId xmlns:a16="http://schemas.microsoft.com/office/drawing/2014/main" id="{5B1CCDC8-64BD-D3DE-C173-6B7B42EE6D0B}"/>
              </a:ext>
            </a:extLst>
          </p:cNvPr>
          <p:cNvSpPr txBox="1"/>
          <p:nvPr/>
        </p:nvSpPr>
        <p:spPr>
          <a:xfrm>
            <a:off x="806957" y="5817827"/>
            <a:ext cx="10834255" cy="1169551"/>
          </a:xfrm>
          <a:prstGeom prst="rect">
            <a:avLst/>
          </a:prstGeom>
          <a:noFill/>
        </p:spPr>
        <p:txBody>
          <a:bodyPr wrap="square" rtlCol="0">
            <a:spAutoFit/>
          </a:bodyPr>
          <a:lstStyle/>
          <a:p>
            <a:pPr algn="ctr"/>
            <a:endParaRPr lang="en-GB" sz="1400" i="1" dirty="0">
              <a:latin typeface="Calibri" panose="020F0502020204030204" pitchFamily="34" charset="0"/>
              <a:ea typeface="Calibri" panose="020F0502020204030204" pitchFamily="34" charset="0"/>
              <a:cs typeface="Calibri" panose="020F0502020204030204" pitchFamily="34" charset="0"/>
            </a:endParaRPr>
          </a:p>
          <a:p>
            <a:r>
              <a:rPr lang="en-GB" sz="1400" dirty="0">
                <a:latin typeface="Calibri" panose="020F0502020204030204" pitchFamily="34" charset="0"/>
                <a:cs typeface="Calibri" panose="020F0502020204030204" pitchFamily="34" charset="0"/>
              </a:rPr>
              <a:t>‘For some mothers, a baby’s need to be close to them could feel uncomfortable, even threatening, yet a lack of closeness also resulted in high levels of distress.   As Emma explained: “[</a:t>
            </a:r>
            <a:r>
              <a:rPr lang="en-GB" sz="1400" i="1" dirty="0">
                <a:latin typeface="Calibri" panose="020F0502020204030204" pitchFamily="34" charset="0"/>
                <a:cs typeface="Calibri" panose="020F0502020204030204" pitchFamily="34" charset="0"/>
              </a:rPr>
              <a:t>My baby] used to have to sleep on my chest and, because I didn’t want him near me, it was really hard having him on my chest. So he used to just lay there and scream in pain and I used to just sit in another part of the room and just cry</a:t>
            </a:r>
            <a:r>
              <a:rPr lang="en-GB" sz="1400" dirty="0">
                <a:latin typeface="Calibri" panose="020F0502020204030204" pitchFamily="34" charset="0"/>
                <a:cs typeface="Calibri" panose="020F0502020204030204" pitchFamily="34" charset="0"/>
              </a:rPr>
              <a:t>.”’</a:t>
            </a:r>
          </a:p>
          <a:p>
            <a:pPr algn="ct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698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pic>
        <p:nvPicPr>
          <p:cNvPr id="11" name="Picture 10">
            <a:extLst>
              <a:ext uri="{FF2B5EF4-FFF2-40B4-BE49-F238E27FC236}">
                <a16:creationId xmlns:a16="http://schemas.microsoft.com/office/drawing/2014/main" id="{F5F20E83-F8AB-3631-72B4-C9BD8D1FC0BA}"/>
              </a:ext>
            </a:extLst>
          </p:cNvPr>
          <p:cNvPicPr>
            <a:picLocks noChangeAspect="1"/>
          </p:cNvPicPr>
          <p:nvPr/>
        </p:nvPicPr>
        <p:blipFill>
          <a:blip r:embed="rId3"/>
          <a:stretch>
            <a:fillRect/>
          </a:stretch>
        </p:blipFill>
        <p:spPr>
          <a:xfrm>
            <a:off x="181054" y="992754"/>
            <a:ext cx="11829892" cy="3588503"/>
          </a:xfrm>
          <a:prstGeom prst="rect">
            <a:avLst/>
          </a:prstGeom>
        </p:spPr>
      </p:pic>
      <p:sp>
        <p:nvSpPr>
          <p:cNvPr id="14" name="Oval 13">
            <a:extLst>
              <a:ext uri="{FF2B5EF4-FFF2-40B4-BE49-F238E27FC236}">
                <a16:creationId xmlns:a16="http://schemas.microsoft.com/office/drawing/2014/main" id="{DF7E4681-6E1F-68F6-1CB8-5B888D3289FD}"/>
              </a:ext>
            </a:extLst>
          </p:cNvPr>
          <p:cNvSpPr/>
          <p:nvPr/>
        </p:nvSpPr>
        <p:spPr>
          <a:xfrm>
            <a:off x="7835103" y="1504408"/>
            <a:ext cx="3889220" cy="3084469"/>
          </a:xfrm>
          <a:prstGeom prst="ellipse">
            <a:avLst/>
          </a:prstGeom>
          <a:noFill/>
          <a:ln w="1270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6B61165-6786-ABB5-6B70-EC68736F246A}"/>
              </a:ext>
            </a:extLst>
          </p:cNvPr>
          <p:cNvSpPr txBox="1"/>
          <p:nvPr/>
        </p:nvSpPr>
        <p:spPr>
          <a:xfrm>
            <a:off x="2471739" y="364521"/>
            <a:ext cx="6775060" cy="400110"/>
          </a:xfrm>
          <a:prstGeom prst="rect">
            <a:avLst/>
          </a:prstGeom>
          <a:noFill/>
        </p:spPr>
        <p:txBody>
          <a:bodyPr wrap="none" rtlCol="0">
            <a:spAutoFit/>
          </a:bodyPr>
          <a:lstStyle/>
          <a:p>
            <a:r>
              <a:rPr lang="en-US" sz="2000" u="sng" dirty="0">
                <a:latin typeface="Calibri" panose="020F0502020204030204" pitchFamily="34" charset="0"/>
                <a:cs typeface="Calibri" panose="020F0502020204030204" pitchFamily="34" charset="0"/>
              </a:rPr>
              <a:t>Research Q 1:  Experiences of loneliness &amp; perinatal depression</a:t>
            </a:r>
            <a:endParaRPr lang="en-US"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428115F-496B-C4A5-A8BB-2CEE46FE6AB0}"/>
              </a:ext>
            </a:extLst>
          </p:cNvPr>
          <p:cNvSpPr txBox="1"/>
          <p:nvPr/>
        </p:nvSpPr>
        <p:spPr>
          <a:xfrm>
            <a:off x="842978" y="4809380"/>
            <a:ext cx="10383982" cy="738664"/>
          </a:xfrm>
          <a:prstGeom prst="rect">
            <a:avLst/>
          </a:prstGeom>
          <a:noFill/>
        </p:spPr>
        <p:txBody>
          <a:bodyPr wrap="square" rtlCol="0">
            <a:spAutoFit/>
          </a:bodyPr>
          <a:lstStyle/>
          <a:p>
            <a:r>
              <a:rPr lang="en-GB" sz="1400" dirty="0">
                <a:effectLst/>
                <a:latin typeface="Calibri" panose="020F0502020204030204" pitchFamily="34" charset="0"/>
                <a:ea typeface="Times New Roman" panose="02020603050405020304" pitchFamily="18" charset="0"/>
                <a:cs typeface="Calibri" panose="020F0502020204030204" pitchFamily="34" charset="0"/>
              </a:rPr>
              <a:t>‘[</a:t>
            </a:r>
            <a:r>
              <a:rPr lang="en-GB" sz="1400" i="1" dirty="0">
                <a:effectLst/>
                <a:latin typeface="Calibri" panose="020F0502020204030204" pitchFamily="34" charset="0"/>
                <a:ea typeface="Times New Roman" panose="02020603050405020304" pitchFamily="18" charset="0"/>
                <a:cs typeface="Calibri" panose="020F0502020204030204" pitchFamily="34" charset="0"/>
              </a:rPr>
              <a:t>W]hen I was pregnant I had that mindset we’re </a:t>
            </a:r>
            <a:r>
              <a:rPr lang="en-GB" sz="1400" i="1" dirty="0" err="1">
                <a:effectLst/>
                <a:latin typeface="Calibri" panose="020F0502020204030204" pitchFamily="34" charset="0"/>
                <a:ea typeface="Times New Roman" panose="02020603050405020304" pitchFamily="18" charset="0"/>
                <a:cs typeface="Calibri" panose="020F0502020204030204" pitchFamily="34" charset="0"/>
              </a:rPr>
              <a:t>gonna</a:t>
            </a:r>
            <a:r>
              <a:rPr lang="en-GB" sz="1400" i="1" dirty="0">
                <a:effectLst/>
                <a:latin typeface="Calibri" panose="020F0502020204030204" pitchFamily="34" charset="0"/>
                <a:ea typeface="Times New Roman" panose="02020603050405020304" pitchFamily="18" charset="0"/>
                <a:cs typeface="Calibri" panose="020F0502020204030204" pitchFamily="34" charset="0"/>
              </a:rPr>
              <a:t> have a precious family, we are </a:t>
            </a:r>
            <a:r>
              <a:rPr lang="en-GB" sz="1400" i="1" dirty="0" err="1">
                <a:effectLst/>
                <a:latin typeface="Calibri" panose="020F0502020204030204" pitchFamily="34" charset="0"/>
                <a:ea typeface="Times New Roman" panose="02020603050405020304" pitchFamily="18" charset="0"/>
                <a:cs typeface="Calibri" panose="020F0502020204030204" pitchFamily="34" charset="0"/>
              </a:rPr>
              <a:t>gonna</a:t>
            </a:r>
            <a:r>
              <a:rPr lang="en-GB" sz="1400" i="1" dirty="0">
                <a:effectLst/>
                <a:latin typeface="Calibri" panose="020F0502020204030204" pitchFamily="34" charset="0"/>
                <a:ea typeface="Times New Roman" panose="02020603050405020304" pitchFamily="18" charset="0"/>
                <a:cs typeface="Calibri" panose="020F0502020204030204" pitchFamily="34" charset="0"/>
              </a:rPr>
              <a:t> stay here and raise them, you’re going to help me. But . . . it’s always like I </a:t>
            </a:r>
            <a:r>
              <a:rPr lang="en-GB" sz="1400" i="1" dirty="0" err="1">
                <a:effectLst/>
                <a:latin typeface="Calibri" panose="020F0502020204030204" pitchFamily="34" charset="0"/>
                <a:ea typeface="Times New Roman" panose="02020603050405020304" pitchFamily="18" charset="0"/>
                <a:cs typeface="Calibri" panose="020F0502020204030204" pitchFamily="34" charset="0"/>
              </a:rPr>
              <a:t>gotta</a:t>
            </a:r>
            <a:r>
              <a:rPr lang="en-GB" sz="1400" i="1" dirty="0">
                <a:effectLst/>
                <a:latin typeface="Calibri" panose="020F0502020204030204" pitchFamily="34" charset="0"/>
                <a:ea typeface="Times New Roman" panose="02020603050405020304" pitchFamily="18" charset="0"/>
                <a:cs typeface="Calibri" panose="020F0502020204030204" pitchFamily="34" charset="0"/>
              </a:rPr>
              <a:t> carry the burden by myself, so that’s pretty stressful . . . everything is pushed on me and I never get a break</a:t>
            </a:r>
            <a:r>
              <a:rPr lang="en-GB" sz="1400" b="0" i="1" dirty="0">
                <a:effectLst/>
                <a:latin typeface="Calibri" panose="020F0502020204030204" pitchFamily="34" charset="0"/>
                <a:cs typeface="Calibri" panose="020F0502020204030204" pitchFamily="34" charset="0"/>
              </a:rPr>
              <a:t>‘</a:t>
            </a:r>
            <a:endParaRPr lang="en-GB" sz="1400"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C91F25F-A3CC-8F88-6793-A22E5652A840}"/>
              </a:ext>
            </a:extLst>
          </p:cNvPr>
          <p:cNvSpPr txBox="1"/>
          <p:nvPr/>
        </p:nvSpPr>
        <p:spPr>
          <a:xfrm>
            <a:off x="842978" y="5603636"/>
            <a:ext cx="10735383" cy="523220"/>
          </a:xfrm>
          <a:prstGeom prst="rect">
            <a:avLst/>
          </a:prstGeom>
          <a:noFill/>
        </p:spPr>
        <p:txBody>
          <a:bodyPr wrap="square" rtlCol="0">
            <a:spAutoFit/>
          </a:bodyPr>
          <a:lstStyle/>
          <a:p>
            <a:r>
              <a:rPr lang="en-GB" sz="1400" dirty="0">
                <a:effectLst/>
                <a:latin typeface="Calibri" panose="020F0502020204030204" pitchFamily="34" charset="0"/>
                <a:ea typeface="Times New Roman" panose="02020603050405020304" pitchFamily="18" charset="0"/>
                <a:cs typeface="Calibri" panose="020F0502020204030204" pitchFamily="34" charset="0"/>
              </a:rPr>
              <a:t>‘While Lottie said her partner “</a:t>
            </a:r>
            <a:r>
              <a:rPr lang="en-GB" sz="1400" i="1" dirty="0">
                <a:effectLst/>
                <a:latin typeface="Calibri" panose="020F0502020204030204" pitchFamily="34" charset="0"/>
                <a:ea typeface="Times New Roman" panose="02020603050405020304" pitchFamily="18" charset="0"/>
                <a:cs typeface="Calibri" panose="020F0502020204030204" pitchFamily="34" charset="0"/>
              </a:rPr>
              <a:t>stopped contact . . . and decided to move on to a new relationship</a:t>
            </a:r>
            <a:r>
              <a:rPr lang="en-GB" sz="1400" dirty="0">
                <a:effectLst/>
                <a:latin typeface="Calibri" panose="020F0502020204030204" pitchFamily="34" charset="0"/>
                <a:ea typeface="Times New Roman" panose="02020603050405020304" pitchFamily="18" charset="0"/>
                <a:cs typeface="Calibri" panose="020F0502020204030204" pitchFamily="34" charset="0"/>
              </a:rPr>
              <a:t>”, she was left struggling to look after their baby alone. Lottie felt that parenthood had little impact on her partner’s life or social status, whereas for her the impact was profound’</a:t>
            </a:r>
            <a:r>
              <a:rPr lang="en-GB"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231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226377" y="120039"/>
            <a:ext cx="7335835" cy="1268984"/>
          </a:xfrm>
        </p:spPr>
        <p:txBody>
          <a:bodyPr/>
          <a:lstStyle/>
          <a:p>
            <a:r>
              <a:rPr lang="en-US" dirty="0">
                <a:latin typeface="Calibri" panose="020F0502020204030204" pitchFamily="34" charset="0"/>
                <a:cs typeface="Calibri" panose="020F0502020204030204" pitchFamily="34" charset="0"/>
              </a:rPr>
              <a:t>Results</a:t>
            </a:r>
          </a:p>
        </p:txBody>
      </p:sp>
      <p:sp>
        <p:nvSpPr>
          <p:cNvPr id="3" name="TextBox 2">
            <a:extLst>
              <a:ext uri="{FF2B5EF4-FFF2-40B4-BE49-F238E27FC236}">
                <a16:creationId xmlns:a16="http://schemas.microsoft.com/office/drawing/2014/main" id="{D3BF8B27-A12B-6340-B4A6-64FB1F5E3E3C}"/>
              </a:ext>
            </a:extLst>
          </p:cNvPr>
          <p:cNvSpPr txBox="1"/>
          <p:nvPr/>
        </p:nvSpPr>
        <p:spPr>
          <a:xfrm>
            <a:off x="886691" y="4284725"/>
            <a:ext cx="9603366" cy="523220"/>
          </a:xfrm>
          <a:prstGeom prst="rect">
            <a:avLst/>
          </a:prstGeom>
          <a:noFill/>
        </p:spPr>
        <p:txBody>
          <a:bodyPr wrap="square" rtlCol="0">
            <a:spAutoFit/>
          </a:bodyPr>
          <a:lstStyle/>
          <a:p>
            <a:pPr algn="ctr"/>
            <a:r>
              <a:rPr lang="en-GB" sz="1400" dirty="0">
                <a:effectLst/>
                <a:latin typeface="Calibri" panose="020F0502020204030204" pitchFamily="34" charset="0"/>
                <a:ea typeface="Times New Roman" panose="02020603050405020304" pitchFamily="18" charset="0"/>
                <a:cs typeface="Calibri" panose="020F0502020204030204" pitchFamily="34" charset="0"/>
              </a:rPr>
              <a:t>‘Lauren, for example, described how it was her stay on an MBU [psychiatric mother and baby unit] that ﬁnally enabled her to bond with her baby because she felt cared for herself in a safe place that was “</a:t>
            </a:r>
            <a:r>
              <a:rPr lang="en-GB" sz="1400" i="1" dirty="0">
                <a:effectLst/>
                <a:latin typeface="Calibri" panose="020F0502020204030204" pitchFamily="34" charset="0"/>
                <a:ea typeface="Times New Roman" panose="02020603050405020304" pitchFamily="18" charset="0"/>
                <a:cs typeface="Calibri" panose="020F0502020204030204" pitchFamily="34" charset="0"/>
              </a:rPr>
              <a:t>kind of like family</a:t>
            </a:r>
            <a:r>
              <a:rPr lang="en-GB" sz="1400" dirty="0">
                <a:effectLst/>
                <a:latin typeface="Calibri" panose="020F0502020204030204" pitchFamily="34" charset="0"/>
                <a:ea typeface="Times New Roman" panose="02020603050405020304" pitchFamily="18" charset="0"/>
                <a:cs typeface="Calibri" panose="020F0502020204030204" pitchFamily="34" charset="0"/>
              </a:rPr>
              <a:t>”.’</a:t>
            </a:r>
            <a:endParaRPr lang="en-US" sz="14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A070336-1497-D77E-6204-32CD7F7CE71A}"/>
              </a:ext>
            </a:extLst>
          </p:cNvPr>
          <p:cNvPicPr>
            <a:picLocks noChangeAspect="1"/>
          </p:cNvPicPr>
          <p:nvPr/>
        </p:nvPicPr>
        <p:blipFill>
          <a:blip r:embed="rId3"/>
          <a:stretch>
            <a:fillRect/>
          </a:stretch>
        </p:blipFill>
        <p:spPr>
          <a:xfrm>
            <a:off x="1452799" y="1215090"/>
            <a:ext cx="7404332" cy="3069635"/>
          </a:xfrm>
          <a:prstGeom prst="rect">
            <a:avLst/>
          </a:prstGeom>
        </p:spPr>
      </p:pic>
      <p:sp>
        <p:nvSpPr>
          <p:cNvPr id="6" name="TextBox 5">
            <a:extLst>
              <a:ext uri="{FF2B5EF4-FFF2-40B4-BE49-F238E27FC236}">
                <a16:creationId xmlns:a16="http://schemas.microsoft.com/office/drawing/2014/main" id="{C305747E-87FF-FC30-4D87-054F86C153D0}"/>
              </a:ext>
            </a:extLst>
          </p:cNvPr>
          <p:cNvSpPr txBox="1"/>
          <p:nvPr/>
        </p:nvSpPr>
        <p:spPr>
          <a:xfrm>
            <a:off x="2163199" y="223428"/>
            <a:ext cx="8901111" cy="707886"/>
          </a:xfrm>
          <a:prstGeom prst="rect">
            <a:avLst/>
          </a:prstGeom>
          <a:noFill/>
        </p:spPr>
        <p:txBody>
          <a:bodyPr wrap="square" rtlCol="0">
            <a:spAutoFit/>
          </a:bodyPr>
          <a:lstStyle/>
          <a:p>
            <a:pPr algn="ctr"/>
            <a:r>
              <a:rPr lang="en-US" sz="2000" u="sng" dirty="0">
                <a:latin typeface="Calibri" panose="020F0502020204030204" pitchFamily="34" charset="0"/>
                <a:cs typeface="Calibri" panose="020F0502020204030204" pitchFamily="34" charset="0"/>
              </a:rPr>
              <a:t>Research Q 2:  What makes loneliness better or worse for women with perinatal depression?</a:t>
            </a:r>
            <a:endParaRPr lang="en-US" sz="20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8B9C3D1-F4BF-3FC2-2022-AF142C3403B5}"/>
              </a:ext>
            </a:extLst>
          </p:cNvPr>
          <p:cNvSpPr txBox="1"/>
          <p:nvPr/>
        </p:nvSpPr>
        <p:spPr>
          <a:xfrm>
            <a:off x="901620" y="4842691"/>
            <a:ext cx="9603366" cy="800219"/>
          </a:xfrm>
          <a:prstGeom prst="rect">
            <a:avLst/>
          </a:prstGeom>
          <a:noFill/>
        </p:spPr>
        <p:txBody>
          <a:bodyPr wrap="square" rtlCol="0">
            <a:spAutoFit/>
          </a:bodyPr>
          <a:lstStyle/>
          <a:p>
            <a:pPr algn="ctr"/>
            <a:r>
              <a:rPr lang="en-GB" sz="1400" i="1" dirty="0">
                <a:latin typeface="Calibri" panose="020F0502020204030204" pitchFamily="34" charset="0"/>
                <a:ea typeface="Times New Roman" panose="02020603050405020304" pitchFamily="18" charset="0"/>
                <a:cs typeface="Calibri" panose="020F0502020204030204" pitchFamily="34" charset="0"/>
              </a:rPr>
              <a:t>‘Groups are a safe place to say ‘This isn’t the greatest time of my life ’ , and getting some support that you are a good mom, and that your baby does feel loved, even though you’re not, like, jumping up and down for joy, and that it will get better.’</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7" name="TextBox 6">
            <a:extLst>
              <a:ext uri="{FF2B5EF4-FFF2-40B4-BE49-F238E27FC236}">
                <a16:creationId xmlns:a16="http://schemas.microsoft.com/office/drawing/2014/main" id="{C533B1A2-BA41-67A8-7D98-80CB72578A60}"/>
              </a:ext>
            </a:extLst>
          </p:cNvPr>
          <p:cNvSpPr txBox="1"/>
          <p:nvPr/>
        </p:nvSpPr>
        <p:spPr>
          <a:xfrm>
            <a:off x="901620" y="5387231"/>
            <a:ext cx="9603366" cy="738664"/>
          </a:xfrm>
          <a:prstGeom prst="rect">
            <a:avLst/>
          </a:prstGeom>
          <a:noFill/>
        </p:spPr>
        <p:txBody>
          <a:bodyPr wrap="square" rtlCol="0">
            <a:spAutoFit/>
          </a:bodyPr>
          <a:lstStyle/>
          <a:p>
            <a:pPr algn="ctr"/>
            <a:r>
              <a:rPr lang="en-GB" sz="1400" i="1" dirty="0">
                <a:latin typeface="Calibri" panose="020F0502020204030204" pitchFamily="34" charset="0"/>
                <a:ea typeface="Times New Roman" panose="02020603050405020304" pitchFamily="18" charset="0"/>
                <a:cs typeface="Calibri" panose="020F0502020204030204" pitchFamily="34" charset="0"/>
              </a:rPr>
              <a:t>‘</a:t>
            </a:r>
            <a:r>
              <a:rPr lang="en-GB" sz="1400" dirty="0">
                <a:effectLst/>
                <a:latin typeface="Calibri" panose="020F0502020204030204" pitchFamily="34" charset="0"/>
                <a:ea typeface="Times New Roman" panose="02020603050405020304" pitchFamily="18" charset="0"/>
                <a:cs typeface="Calibri" panose="020F0502020204030204" pitchFamily="34" charset="0"/>
              </a:rPr>
              <a:t>‘</a:t>
            </a:r>
            <a:r>
              <a:rPr lang="en-GB" sz="1400" i="1" dirty="0">
                <a:effectLst/>
                <a:latin typeface="Calibri" panose="020F0502020204030204" pitchFamily="34" charset="0"/>
                <a:ea typeface="Times New Roman" panose="02020603050405020304" pitchFamily="18" charset="0"/>
                <a:cs typeface="Calibri" panose="020F0502020204030204" pitchFamily="34" charset="0"/>
              </a:rPr>
              <a:t>When I’m depressed, my mom just – she basically cries it out with me. And she just tells me, “Don’t worry about it. It’s just one day, just today. It’ll be better tomorrow,” … I know I can always go to my mom and I can always tell her something and she’s not going to judge me.</a:t>
            </a:r>
            <a:r>
              <a:rPr lang="en-GB"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799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sp>
        <p:nvSpPr>
          <p:cNvPr id="3" name="TextBox 2">
            <a:extLst>
              <a:ext uri="{FF2B5EF4-FFF2-40B4-BE49-F238E27FC236}">
                <a16:creationId xmlns:a16="http://schemas.microsoft.com/office/drawing/2014/main" id="{940EB233-7B42-2242-8B72-AE488C656E88}"/>
              </a:ext>
            </a:extLst>
          </p:cNvPr>
          <p:cNvSpPr txBox="1"/>
          <p:nvPr/>
        </p:nvSpPr>
        <p:spPr>
          <a:xfrm>
            <a:off x="1333391" y="4848240"/>
            <a:ext cx="9124673" cy="1208344"/>
          </a:xfrm>
          <a:prstGeom prst="rect">
            <a:avLst/>
          </a:prstGeom>
          <a:noFill/>
        </p:spPr>
        <p:txBody>
          <a:bodyPr wrap="square" rtlCol="0">
            <a:spAutoFit/>
          </a:bodyPr>
          <a:lstStyle/>
          <a:p>
            <a:pPr algn="ctr">
              <a:lnSpc>
                <a:spcPct val="115000"/>
              </a:lnSpc>
            </a:pPr>
            <a:r>
              <a:rPr lang="en-GB" sz="1600" i="1" dirty="0">
                <a:latin typeface="Calibri" panose="020F0502020204030204" pitchFamily="34" charset="0"/>
                <a:ea typeface="Times New Roman" panose="02020603050405020304" pitchFamily="18" charset="0"/>
                <a:cs typeface="Calibri" panose="020F0502020204030204" pitchFamily="34" charset="0"/>
              </a:rPr>
              <a:t>’</a:t>
            </a:r>
            <a:r>
              <a:rPr lang="en-GB" sz="1600" i="1" dirty="0">
                <a:effectLst/>
                <a:latin typeface="Calibri" panose="020F0502020204030204" pitchFamily="34" charset="0"/>
                <a:ea typeface="Times New Roman" panose="02020603050405020304" pitchFamily="18" charset="0"/>
                <a:cs typeface="Calibri" panose="020F0502020204030204" pitchFamily="34" charset="0"/>
              </a:rPr>
              <a:t>My interview with [professional] …. I think it made me spiral downhill further, because she told me that I was just adjusting to my new job as a mom and was feeling isolated, and I should go back to breastfeeding and enjoy the breastfeeding experience!? And didn’t validate that I’d had anxiety … . So I </a:t>
            </a:r>
            <a:r>
              <a:rPr lang="en-GB" sz="1600" i="1" dirty="0" err="1">
                <a:effectLst/>
                <a:latin typeface="Calibri" panose="020F0502020204030204" pitchFamily="34" charset="0"/>
                <a:ea typeface="Times New Roman" panose="02020603050405020304" pitchFamily="18" charset="0"/>
                <a:cs typeface="Calibri" panose="020F0502020204030204" pitchFamily="34" charset="0"/>
              </a:rPr>
              <a:t>spiraled</a:t>
            </a:r>
            <a:r>
              <a:rPr lang="en-GB" sz="1600" i="1" dirty="0">
                <a:effectLst/>
                <a:latin typeface="Calibri" panose="020F0502020204030204" pitchFamily="34" charset="0"/>
                <a:ea typeface="Times New Roman" panose="02020603050405020304" pitchFamily="18" charset="0"/>
                <a:cs typeface="Calibri" panose="020F0502020204030204" pitchFamily="34" charset="0"/>
              </a:rPr>
              <a:t> downhill because the next day, I was feeling bad again</a:t>
            </a:r>
            <a:r>
              <a:rPr lang="en-GB" sz="1600" i="1" dirty="0">
                <a:latin typeface="Calibri" panose="020F0502020204030204" pitchFamily="34" charset="0"/>
                <a:ea typeface="Times New Roman" panose="02020603050405020304" pitchFamily="18"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8CCAA45-7AC1-BF84-9D3B-AE42049B9025}"/>
              </a:ext>
            </a:extLst>
          </p:cNvPr>
          <p:cNvPicPr>
            <a:picLocks noChangeAspect="1"/>
          </p:cNvPicPr>
          <p:nvPr/>
        </p:nvPicPr>
        <p:blipFill>
          <a:blip r:embed="rId3"/>
          <a:stretch>
            <a:fillRect/>
          </a:stretch>
        </p:blipFill>
        <p:spPr>
          <a:xfrm>
            <a:off x="2017132" y="1018344"/>
            <a:ext cx="7064462" cy="3421534"/>
          </a:xfrm>
          <a:prstGeom prst="rect">
            <a:avLst/>
          </a:prstGeom>
        </p:spPr>
      </p:pic>
      <p:sp>
        <p:nvSpPr>
          <p:cNvPr id="5" name="TextBox 4">
            <a:extLst>
              <a:ext uri="{FF2B5EF4-FFF2-40B4-BE49-F238E27FC236}">
                <a16:creationId xmlns:a16="http://schemas.microsoft.com/office/drawing/2014/main" id="{92CC7B32-1ECF-F926-B0E6-6AA4C647F04E}"/>
              </a:ext>
            </a:extLst>
          </p:cNvPr>
          <p:cNvSpPr txBox="1"/>
          <p:nvPr/>
        </p:nvSpPr>
        <p:spPr>
          <a:xfrm>
            <a:off x="2163199" y="223428"/>
            <a:ext cx="8901111" cy="707886"/>
          </a:xfrm>
          <a:prstGeom prst="rect">
            <a:avLst/>
          </a:prstGeom>
          <a:noFill/>
        </p:spPr>
        <p:txBody>
          <a:bodyPr wrap="square" rtlCol="0">
            <a:spAutoFit/>
          </a:bodyPr>
          <a:lstStyle/>
          <a:p>
            <a:pPr algn="ctr"/>
            <a:r>
              <a:rPr lang="en-US" sz="2000" u="sng" dirty="0">
                <a:latin typeface="Calibri" panose="020F0502020204030204" pitchFamily="34" charset="0"/>
                <a:cs typeface="Calibri" panose="020F0502020204030204" pitchFamily="34" charset="0"/>
              </a:rPr>
              <a:t>Research Q 2:  What makes loneliness better or worse for women with perinatal depression?</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643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sp>
        <p:nvSpPr>
          <p:cNvPr id="3" name="TextBox 2">
            <a:extLst>
              <a:ext uri="{FF2B5EF4-FFF2-40B4-BE49-F238E27FC236}">
                <a16:creationId xmlns:a16="http://schemas.microsoft.com/office/drawing/2014/main" id="{940EB233-7B42-2242-8B72-AE488C656E88}"/>
              </a:ext>
            </a:extLst>
          </p:cNvPr>
          <p:cNvSpPr txBox="1"/>
          <p:nvPr/>
        </p:nvSpPr>
        <p:spPr>
          <a:xfrm>
            <a:off x="973173" y="4598189"/>
            <a:ext cx="9124673" cy="864852"/>
          </a:xfrm>
          <a:prstGeom prst="rect">
            <a:avLst/>
          </a:prstGeom>
          <a:noFill/>
        </p:spPr>
        <p:txBody>
          <a:bodyPr wrap="square" rtlCol="0">
            <a:spAutoFit/>
          </a:bodyPr>
          <a:lstStyle/>
          <a:p>
            <a:pPr algn="ctr">
              <a:lnSpc>
                <a:spcPct val="115000"/>
              </a:lnSpc>
            </a:pPr>
            <a:r>
              <a:rPr lang="en-GB" sz="1400" i="1" dirty="0">
                <a:latin typeface="Calibri" panose="020F0502020204030204" pitchFamily="34" charset="0"/>
                <a:ea typeface="Times New Roman" panose="02020603050405020304" pitchFamily="18" charset="0"/>
                <a:cs typeface="Calibri" panose="020F0502020204030204" pitchFamily="34" charset="0"/>
              </a:rPr>
              <a:t>‘My husband left me in pregnancy, and I have no-body, my family are in India. I can’t speak English properly, and I can’t read English to ﬁll out forms. I don’t know what to do, I need help, don’t know where to go, or who to turn to’</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38CCAA45-7AC1-BF84-9D3B-AE42049B9025}"/>
              </a:ext>
            </a:extLst>
          </p:cNvPr>
          <p:cNvPicPr>
            <a:picLocks noChangeAspect="1"/>
          </p:cNvPicPr>
          <p:nvPr/>
        </p:nvPicPr>
        <p:blipFill>
          <a:blip r:embed="rId3"/>
          <a:stretch>
            <a:fillRect/>
          </a:stretch>
        </p:blipFill>
        <p:spPr>
          <a:xfrm>
            <a:off x="2133600" y="1554079"/>
            <a:ext cx="5978176" cy="2895413"/>
          </a:xfrm>
          <a:prstGeom prst="rect">
            <a:avLst/>
          </a:prstGeom>
        </p:spPr>
      </p:pic>
      <p:sp>
        <p:nvSpPr>
          <p:cNvPr id="5" name="TextBox 4">
            <a:extLst>
              <a:ext uri="{FF2B5EF4-FFF2-40B4-BE49-F238E27FC236}">
                <a16:creationId xmlns:a16="http://schemas.microsoft.com/office/drawing/2014/main" id="{92CC7B32-1ECF-F926-B0E6-6AA4C647F04E}"/>
              </a:ext>
            </a:extLst>
          </p:cNvPr>
          <p:cNvSpPr txBox="1"/>
          <p:nvPr/>
        </p:nvSpPr>
        <p:spPr>
          <a:xfrm>
            <a:off x="362108" y="846193"/>
            <a:ext cx="8901111" cy="707886"/>
          </a:xfrm>
          <a:prstGeom prst="rect">
            <a:avLst/>
          </a:prstGeom>
          <a:noFill/>
        </p:spPr>
        <p:txBody>
          <a:bodyPr wrap="square" rtlCol="0">
            <a:spAutoFit/>
          </a:bodyPr>
          <a:lstStyle/>
          <a:p>
            <a:pPr algn="ctr"/>
            <a:r>
              <a:rPr lang="en-US" sz="2000" u="sng" dirty="0">
                <a:latin typeface="Calibri" panose="020F0502020204030204" pitchFamily="34" charset="0"/>
                <a:cs typeface="Calibri" panose="020F0502020204030204" pitchFamily="34" charset="0"/>
              </a:rPr>
              <a:t>Research Q 2:  What makes loneliness better or worse for women with perinatal depression?</a:t>
            </a:r>
            <a:endParaRPr lang="en-US" sz="20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4AD0438F-ED9B-8A33-237F-5288DB830501}"/>
              </a:ext>
            </a:extLst>
          </p:cNvPr>
          <p:cNvSpPr txBox="1"/>
          <p:nvPr/>
        </p:nvSpPr>
        <p:spPr>
          <a:xfrm>
            <a:off x="471055" y="5263615"/>
            <a:ext cx="10848109" cy="821059"/>
          </a:xfrm>
          <a:prstGeom prst="rect">
            <a:avLst/>
          </a:prstGeom>
          <a:noFill/>
        </p:spPr>
        <p:txBody>
          <a:bodyPr wrap="square" rtlCol="0">
            <a:spAutoFit/>
          </a:bodyPr>
          <a:lstStyle/>
          <a:p>
            <a:pPr algn="ctr">
              <a:lnSpc>
                <a:spcPct val="115000"/>
              </a:lnSpc>
            </a:pPr>
            <a:r>
              <a:rPr lang="en-GB" sz="1400" dirty="0">
                <a:effectLst/>
                <a:latin typeface="Calibri" panose="020F0502020204030204" pitchFamily="34" charset="0"/>
                <a:ea typeface="Times New Roman" panose="02020603050405020304" pitchFamily="18" charset="0"/>
                <a:cs typeface="Calibri" panose="020F0502020204030204" pitchFamily="34" charset="0"/>
              </a:rPr>
              <a:t>‘Most participants expressed that being a newly immigrated mother without the familiar, </a:t>
            </a:r>
            <a:r>
              <a:rPr lang="en-GB" sz="1400" dirty="0" err="1">
                <a:effectLst/>
                <a:latin typeface="Calibri" panose="020F0502020204030204" pitchFamily="34" charset="0"/>
                <a:ea typeface="Times New Roman" panose="02020603050405020304" pitchFamily="18" charset="0"/>
                <a:cs typeface="Calibri" panose="020F0502020204030204" pitchFamily="34" charset="0"/>
              </a:rPr>
              <a:t>preexisting</a:t>
            </a:r>
            <a:r>
              <a:rPr lang="en-GB" sz="1400" dirty="0">
                <a:effectLst/>
                <a:latin typeface="Calibri" panose="020F0502020204030204" pitchFamily="34" charset="0"/>
                <a:ea typeface="Times New Roman" panose="02020603050405020304" pitchFamily="18" charset="0"/>
                <a:cs typeface="Calibri" panose="020F0502020204030204" pitchFamily="34" charset="0"/>
              </a:rPr>
              <a:t> support networks could predispose women to PPD. Women felt that they were vulnerable because of the lack of family support after childbirth. For Anna, being connected was the norm back home: </a:t>
            </a:r>
            <a:r>
              <a:rPr lang="en-GB" sz="1400" i="1" dirty="0">
                <a:effectLst/>
                <a:latin typeface="Calibri" panose="020F0502020204030204" pitchFamily="34" charset="0"/>
                <a:ea typeface="Times New Roman" panose="02020603050405020304" pitchFamily="18" charset="0"/>
                <a:cs typeface="Calibri" panose="020F0502020204030204" pitchFamily="34" charset="0"/>
              </a:rPr>
              <a:t>“The families are so big and so supportive. We’re always in touch . . . always gathering around someone.</a:t>
            </a:r>
            <a:r>
              <a:rPr lang="en-GB" sz="1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613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362108" y="136398"/>
            <a:ext cx="7335835" cy="1268984"/>
          </a:xfrm>
        </p:spPr>
        <p:txBody>
          <a:bodyPr/>
          <a:lstStyle/>
          <a:p>
            <a:r>
              <a:rPr lang="en-US" dirty="0">
                <a:latin typeface="Calibri" panose="020F0502020204030204" pitchFamily="34" charset="0"/>
                <a:cs typeface="Calibri" panose="020F0502020204030204" pitchFamily="34" charset="0"/>
              </a:rPr>
              <a:t>Results</a:t>
            </a:r>
          </a:p>
        </p:txBody>
      </p:sp>
      <p:sp>
        <p:nvSpPr>
          <p:cNvPr id="4" name="TextBox 3">
            <a:extLst>
              <a:ext uri="{FF2B5EF4-FFF2-40B4-BE49-F238E27FC236}">
                <a16:creationId xmlns:a16="http://schemas.microsoft.com/office/drawing/2014/main" id="{761BE815-E618-5F4D-AE7E-10CA5AD40EDA}"/>
              </a:ext>
            </a:extLst>
          </p:cNvPr>
          <p:cNvSpPr txBox="1"/>
          <p:nvPr/>
        </p:nvSpPr>
        <p:spPr>
          <a:xfrm>
            <a:off x="1334518" y="5370251"/>
            <a:ext cx="8850081" cy="923330"/>
          </a:xfrm>
          <a:prstGeom prst="rect">
            <a:avLst/>
          </a:prstGeom>
          <a:noFill/>
        </p:spPr>
        <p:txBody>
          <a:bodyPr wrap="square" rtlCol="0">
            <a:spAutoFit/>
          </a:bodyPr>
          <a:lstStyle/>
          <a:p>
            <a:pPr algn="ctr"/>
            <a:r>
              <a:rPr lang="en-GB" dirty="0">
                <a:latin typeface="Calibri" panose="020F0502020204030204" pitchFamily="34" charset="0"/>
                <a:ea typeface="Calibri" panose="020F0502020204030204" pitchFamily="34" charset="0"/>
                <a:cs typeface="Calibri" panose="020F0502020204030204" pitchFamily="34" charset="0"/>
              </a:rPr>
              <a:t>‘</a:t>
            </a:r>
            <a:r>
              <a:rPr lang="en-GB" i="1" dirty="0">
                <a:latin typeface="Calibri" panose="020F0502020204030204" pitchFamily="34" charset="0"/>
                <a:ea typeface="Calibri" panose="020F0502020204030204" pitchFamily="34" charset="0"/>
                <a:cs typeface="Calibri" panose="020F0502020204030204" pitchFamily="34" charset="0"/>
              </a:rPr>
              <a:t>You feel like you're alone in the world, there is not many people to care for me, I don't have family here. I felt lonely’</a:t>
            </a: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3" name="Picture 2">
            <a:extLst>
              <a:ext uri="{FF2B5EF4-FFF2-40B4-BE49-F238E27FC236}">
                <a16:creationId xmlns:a16="http://schemas.microsoft.com/office/drawing/2014/main" id="{7B5764B8-9918-4A2D-E8A4-CFCF0A6866E3}"/>
              </a:ext>
            </a:extLst>
          </p:cNvPr>
          <p:cNvPicPr>
            <a:picLocks noChangeAspect="1"/>
          </p:cNvPicPr>
          <p:nvPr/>
        </p:nvPicPr>
        <p:blipFill>
          <a:blip r:embed="rId3"/>
          <a:stretch>
            <a:fillRect/>
          </a:stretch>
        </p:blipFill>
        <p:spPr>
          <a:xfrm>
            <a:off x="977462" y="1185816"/>
            <a:ext cx="8306238" cy="3640184"/>
          </a:xfrm>
          <a:prstGeom prst="rect">
            <a:avLst/>
          </a:prstGeom>
        </p:spPr>
      </p:pic>
    </p:spTree>
    <p:extLst>
      <p:ext uri="{BB962C8B-B14F-4D97-AF65-F5344CB8AC3E}">
        <p14:creationId xmlns:p14="http://schemas.microsoft.com/office/powerpoint/2010/main" val="183911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551296" y="452235"/>
            <a:ext cx="7335835" cy="1268984"/>
          </a:xfrm>
        </p:spPr>
        <p:txBody>
          <a:bodyPr/>
          <a:lstStyle/>
          <a:p>
            <a:r>
              <a:rPr lang="en-US" dirty="0">
                <a:latin typeface="Calibri" panose="020F0502020204030204" pitchFamily="34" charset="0"/>
                <a:cs typeface="Calibri" panose="020F0502020204030204" pitchFamily="34" charset="0"/>
              </a:rPr>
              <a:t>Discussion</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551296" y="1409408"/>
            <a:ext cx="9502502" cy="4677702"/>
          </a:xfrm>
        </p:spPr>
        <p:txBody>
          <a:bodyPr>
            <a:normAutofit fontScale="92500" lnSpcReduction="20000"/>
          </a:bodyPr>
          <a:lstStyle/>
          <a:p>
            <a:r>
              <a:rPr lang="en-US" dirty="0">
                <a:latin typeface="Calibri" panose="020F0502020204030204" pitchFamily="34" charset="0"/>
                <a:cs typeface="Calibri" panose="020F0502020204030204" pitchFamily="34" charset="0"/>
              </a:rPr>
              <a:t>Results reflect findings from existing theory &amp; research, e.g.:</a:t>
            </a:r>
          </a:p>
          <a:p>
            <a:pPr lvl="1"/>
            <a:r>
              <a:rPr lang="en-US" dirty="0">
                <a:latin typeface="Calibri" panose="020F0502020204030204" pitchFamily="34" charset="0"/>
                <a:cs typeface="Calibri" panose="020F0502020204030204" pitchFamily="34" charset="0"/>
              </a:rPr>
              <a:t>Both ‘emotional’ and ‘social’ loneliness featured in women’s accounts</a:t>
            </a:r>
            <a:r>
              <a:rPr lang="en-US" baseline="30000" dirty="0">
                <a:latin typeface="Calibri" panose="020F0502020204030204" pitchFamily="34" charset="0"/>
                <a:cs typeface="Calibri" panose="020F0502020204030204" pitchFamily="34" charset="0"/>
              </a:rPr>
              <a:t>21</a:t>
            </a:r>
            <a:r>
              <a:rPr lang="en-US" dirty="0">
                <a:latin typeface="Calibri" panose="020F0502020204030204" pitchFamily="34" charset="0"/>
                <a:cs typeface="Calibri" panose="020F0502020204030204" pitchFamily="34" charset="0"/>
              </a:rPr>
              <a:t> </a:t>
            </a:r>
          </a:p>
          <a:p>
            <a:pPr lvl="1"/>
            <a:r>
              <a:rPr lang="en-US" dirty="0">
                <a:latin typeface="Calibri" panose="020F0502020204030204" pitchFamily="34" charset="0"/>
                <a:cs typeface="Calibri" panose="020F0502020204030204" pitchFamily="34" charset="0"/>
              </a:rPr>
              <a:t>Loneliness can be normative during transitions but these women describe a more complex &amp; pathological sense of ‘loss’ of identity linked to depression</a:t>
            </a:r>
          </a:p>
          <a:p>
            <a:pPr lvl="1"/>
            <a:r>
              <a:rPr lang="en-US" dirty="0">
                <a:latin typeface="Calibri" panose="020F0502020204030204" pitchFamily="34" charset="0"/>
                <a:cs typeface="Calibri" panose="020F0502020204030204" pitchFamily="34" charset="0"/>
              </a:rPr>
              <a:t>Loneliness &amp; perinatal depression seemed to be interlinked &amp; ’mutually reinforcing’</a:t>
            </a:r>
            <a:r>
              <a:rPr lang="en-US" baseline="30000" dirty="0">
                <a:latin typeface="Calibri" panose="020F0502020204030204" pitchFamily="34" charset="0"/>
                <a:cs typeface="Calibri" panose="020F0502020204030204" pitchFamily="34" charset="0"/>
              </a:rPr>
              <a:t>22</a:t>
            </a:r>
            <a:r>
              <a:rPr lang="en-US" dirty="0">
                <a:latin typeface="Calibri" panose="020F0502020204030204" pitchFamily="34" charset="0"/>
                <a:cs typeface="Calibri" panose="020F0502020204030204" pitchFamily="34" charset="0"/>
              </a:rPr>
              <a:t> </a:t>
            </a:r>
          </a:p>
          <a:p>
            <a:pPr lvl="1"/>
            <a:r>
              <a:rPr lang="en-US" dirty="0">
                <a:latin typeface="Calibri" panose="020F0502020204030204" pitchFamily="34" charset="0"/>
                <a:cs typeface="Calibri" panose="020F0502020204030204" pitchFamily="34" charset="0"/>
              </a:rPr>
              <a:t>Loneliness seemed to be a mediator between mental health-related stigma &amp; perinatal depression</a:t>
            </a:r>
            <a:r>
              <a:rPr lang="en-US" baseline="30000" dirty="0">
                <a:latin typeface="Calibri" panose="020F0502020204030204" pitchFamily="34" charset="0"/>
                <a:cs typeface="Calibri" panose="020F0502020204030204" pitchFamily="34" charset="0"/>
              </a:rPr>
              <a:t>24</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Results also provide some novel insights, e.g.:</a:t>
            </a:r>
          </a:p>
          <a:p>
            <a:pPr lvl="1"/>
            <a:r>
              <a:rPr lang="en-US" dirty="0">
                <a:latin typeface="Calibri" panose="020F0502020204030204" pitchFamily="34" charset="0"/>
                <a:cs typeface="Calibri" panose="020F0502020204030204" pitchFamily="34" charset="0"/>
              </a:rPr>
              <a:t>Importance of healthcare professionals &amp; interventions in alleviating loneliness</a:t>
            </a:r>
          </a:p>
          <a:p>
            <a:pPr lvl="1"/>
            <a:r>
              <a:rPr lang="en-US" dirty="0">
                <a:latin typeface="Calibri" panose="020F0502020204030204" pitchFamily="34" charset="0"/>
                <a:cs typeface="Calibri" panose="020F0502020204030204" pitchFamily="34" charset="0"/>
              </a:rPr>
              <a:t>Support groups can exacerbate feelings of loneliness &amp; inauthenticity (</a:t>
            </a:r>
            <a:r>
              <a:rPr lang="en-US" dirty="0" err="1">
                <a:latin typeface="Calibri" panose="020F0502020204030204" pitchFamily="34" charset="0"/>
                <a:cs typeface="Calibri" panose="020F0502020204030204" pitchFamily="34" charset="0"/>
              </a:rPr>
              <a:t>emphasised</a:t>
            </a:r>
            <a:r>
              <a:rPr lang="en-US" dirty="0">
                <a:latin typeface="Calibri" panose="020F0502020204030204" pitchFamily="34" charset="0"/>
                <a:cs typeface="Calibri" panose="020F0502020204030204" pitchFamily="34" charset="0"/>
              </a:rPr>
              <a:t> by PAG)</a:t>
            </a:r>
          </a:p>
          <a:p>
            <a:pPr lvl="1"/>
            <a:r>
              <a:rPr lang="en-US" dirty="0">
                <a:latin typeface="Calibri" panose="020F0502020204030204" pitchFamily="34" charset="0"/>
                <a:cs typeface="Calibri" panose="020F0502020204030204" pitchFamily="34" charset="0"/>
              </a:rPr>
              <a:t>Perinatal depression exacerbated existing inequalities for </a:t>
            </a:r>
            <a:r>
              <a:rPr lang="en-US" dirty="0" err="1">
                <a:latin typeface="Calibri" panose="020F0502020204030204" pitchFamily="34" charset="0"/>
                <a:cs typeface="Calibri" panose="020F0502020204030204" pitchFamily="34" charset="0"/>
              </a:rPr>
              <a:t>marginalised</a:t>
            </a:r>
            <a:r>
              <a:rPr lang="en-US" dirty="0">
                <a:latin typeface="Calibri" panose="020F0502020204030204" pitchFamily="34" charset="0"/>
                <a:cs typeface="Calibri" panose="020F0502020204030204" pitchFamily="34" charset="0"/>
              </a:rPr>
              <a:t> women leading to retreat from people or places they might find connection</a:t>
            </a:r>
          </a:p>
          <a:p>
            <a:endParaRPr lang="en-US" dirty="0">
              <a:latin typeface="Calibri" panose="020F0502020204030204" pitchFamily="34" charset="0"/>
              <a:cs typeface="Calibri" panose="020F0502020204030204" pitchFamily="34" charset="0"/>
            </a:endParaRPr>
          </a:p>
          <a:p>
            <a:pPr marL="457200" lvl="1" indent="0">
              <a:buNone/>
            </a:pPr>
            <a:endParaRPr lang="en-US" dirty="0">
              <a:latin typeface="Calibri" panose="020F0502020204030204" pitchFamily="34" charset="0"/>
              <a:cs typeface="Calibri" panose="020F0502020204030204"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10053798" y="5448592"/>
            <a:ext cx="1854653" cy="1089320"/>
          </a:xfrm>
          <a:prstGeom prst="rect">
            <a:avLst/>
          </a:prstGeom>
        </p:spPr>
      </p:pic>
    </p:spTree>
    <p:extLst>
      <p:ext uri="{BB962C8B-B14F-4D97-AF65-F5344CB8AC3E}">
        <p14:creationId xmlns:p14="http://schemas.microsoft.com/office/powerpoint/2010/main" val="3215005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Strengths &amp; Limitations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565150" y="2039874"/>
            <a:ext cx="4244890" cy="4677702"/>
          </a:xfrm>
        </p:spPr>
        <p:txBody>
          <a:bodyPr>
            <a:normAutofit/>
          </a:bodyPr>
          <a:lstStyle/>
          <a:p>
            <a:pPr marL="457200" lvl="1" indent="0">
              <a:buNone/>
            </a:pPr>
            <a:r>
              <a:rPr lang="en-US" b="1" dirty="0">
                <a:latin typeface="Calibri" panose="020F0502020204030204" pitchFamily="34" charset="0"/>
                <a:cs typeface="Calibri" panose="020F0502020204030204" pitchFamily="34" charset="0"/>
              </a:rPr>
              <a:t>Strengths</a:t>
            </a:r>
          </a:p>
          <a:p>
            <a:pPr lvl="1">
              <a:buFont typeface="Wingdings" pitchFamily="2" charset="2"/>
              <a:buChar char="ü"/>
            </a:pPr>
            <a:r>
              <a:rPr lang="en-US" dirty="0">
                <a:latin typeface="Calibri" panose="020F0502020204030204" pitchFamily="34" charset="0"/>
                <a:cs typeface="Calibri" panose="020F0502020204030204" pitchFamily="34" charset="0"/>
              </a:rPr>
              <a:t>Novel question</a:t>
            </a:r>
          </a:p>
          <a:p>
            <a:pPr lvl="1">
              <a:buFont typeface="Wingdings" pitchFamily="2" charset="2"/>
              <a:buChar char="ü"/>
            </a:pPr>
            <a:r>
              <a:rPr lang="en-US" dirty="0">
                <a:latin typeface="Calibri" panose="020F0502020204030204" pitchFamily="34" charset="0"/>
                <a:cs typeface="Calibri" panose="020F0502020204030204" pitchFamily="34" charset="0"/>
              </a:rPr>
              <a:t>Important clinical implications</a:t>
            </a:r>
          </a:p>
          <a:p>
            <a:pPr lvl="1">
              <a:buFont typeface="Wingdings" pitchFamily="2" charset="2"/>
              <a:buChar char="ü"/>
            </a:pPr>
            <a:r>
              <a:rPr lang="en-US" dirty="0">
                <a:latin typeface="Calibri" panose="020F0502020204030204" pitchFamily="34" charset="0"/>
                <a:cs typeface="Calibri" panose="020F0502020204030204" pitchFamily="34" charset="0"/>
              </a:rPr>
              <a:t>Robust, systematic methodology</a:t>
            </a:r>
          </a:p>
          <a:p>
            <a:pPr lvl="1">
              <a:buFont typeface="Wingdings" pitchFamily="2" charset="2"/>
              <a:buChar char="ü"/>
            </a:pPr>
            <a:r>
              <a:rPr lang="en-US" dirty="0">
                <a:latin typeface="Calibri" panose="020F0502020204030204" pitchFamily="34" charset="0"/>
                <a:cs typeface="Calibri" panose="020F0502020204030204" pitchFamily="34" charset="0"/>
              </a:rPr>
              <a:t>Good patient involvement</a:t>
            </a:r>
          </a:p>
          <a:p>
            <a:pPr lvl="1">
              <a:buFont typeface="Wingdings" pitchFamily="2" charset="2"/>
              <a:buChar char="ü"/>
            </a:pPr>
            <a:r>
              <a:rPr lang="en-US" dirty="0">
                <a:latin typeface="Calibri" panose="020F0502020204030204" pitchFamily="34" charset="0"/>
                <a:cs typeface="Calibri" panose="020F0502020204030204" pitchFamily="34" charset="0"/>
              </a:rPr>
              <a:t>Good attempts to address reflexivity</a:t>
            </a:r>
          </a:p>
          <a:p>
            <a:pPr lvl="1"/>
            <a:endParaRPr lang="en-US" dirty="0">
              <a:latin typeface="Calibri" panose="020F0502020204030204" pitchFamily="34" charset="0"/>
              <a:cs typeface="Calibri" panose="020F0502020204030204" pitchFamily="34" charset="0"/>
            </a:endParaRPr>
          </a:p>
        </p:txBody>
      </p:sp>
      <p:sp>
        <p:nvSpPr>
          <p:cNvPr id="6" name="Content Placeholder 2">
            <a:extLst>
              <a:ext uri="{FF2B5EF4-FFF2-40B4-BE49-F238E27FC236}">
                <a16:creationId xmlns:a16="http://schemas.microsoft.com/office/drawing/2014/main" id="{55D7594E-8C8F-D848-948C-43CD43969D31}"/>
              </a:ext>
            </a:extLst>
          </p:cNvPr>
          <p:cNvSpPr txBox="1">
            <a:spLocks/>
          </p:cNvSpPr>
          <p:nvPr/>
        </p:nvSpPr>
        <p:spPr>
          <a:xfrm>
            <a:off x="4810040" y="2012241"/>
            <a:ext cx="5524131" cy="467770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b="1" dirty="0">
                <a:latin typeface="Calibri" panose="020F0502020204030204" pitchFamily="34" charset="0"/>
                <a:cs typeface="Calibri" panose="020F0502020204030204" pitchFamily="34" charset="0"/>
              </a:rPr>
              <a:t>Limitations</a:t>
            </a:r>
          </a:p>
          <a:p>
            <a:pPr lvl="1">
              <a:buFont typeface="System Font Regular"/>
              <a:buChar char="✖️"/>
            </a:pPr>
            <a:r>
              <a:rPr lang="en-US" dirty="0">
                <a:latin typeface="Calibri" panose="020F0502020204030204" pitchFamily="34" charset="0"/>
                <a:cs typeface="Calibri" panose="020F0502020204030204" pitchFamily="34" charset="0"/>
              </a:rPr>
              <a:t>Poor attempts to address reflexivity in included studies</a:t>
            </a:r>
          </a:p>
          <a:p>
            <a:pPr lvl="1">
              <a:buFont typeface="System Font Regular"/>
              <a:buChar char="✖️"/>
            </a:pPr>
            <a:r>
              <a:rPr lang="en-US" dirty="0">
                <a:latin typeface="Calibri" panose="020F0502020204030204" pitchFamily="34" charset="0"/>
                <a:cs typeface="Calibri" panose="020F0502020204030204" pitchFamily="34" charset="0"/>
              </a:rPr>
              <a:t>Lack of research in diverse cultural settings</a:t>
            </a:r>
          </a:p>
          <a:p>
            <a:pPr lvl="1">
              <a:buFont typeface="System Font Regular"/>
              <a:buChar char="✖️"/>
            </a:pPr>
            <a:r>
              <a:rPr lang="en-US" dirty="0">
                <a:latin typeface="Calibri" panose="020F0502020204030204" pitchFamily="34" charset="0"/>
                <a:cs typeface="Calibri" panose="020F0502020204030204" pitchFamily="34" charset="0"/>
              </a:rPr>
              <a:t>Issues with diagnostic validity</a:t>
            </a:r>
          </a:p>
          <a:p>
            <a:pPr lvl="1">
              <a:buFont typeface="System Font Regular"/>
              <a:buChar char="✖️"/>
            </a:pPr>
            <a:r>
              <a:rPr lang="en-US" dirty="0">
                <a:latin typeface="Calibri" panose="020F0502020204030204" pitchFamily="34" charset="0"/>
                <a:cs typeface="Calibri" panose="020F0502020204030204" pitchFamily="34" charset="0"/>
              </a:rPr>
              <a:t>Overlap between loneliness &amp; other related but conceptually distinct terms</a:t>
            </a:r>
          </a:p>
        </p:txBody>
      </p:sp>
      <p:pic>
        <p:nvPicPr>
          <p:cNvPr id="5" name="Picture 4" descr="Icon&#10;&#10;Description automatically generated with medium confidence">
            <a:extLst>
              <a:ext uri="{FF2B5EF4-FFF2-40B4-BE49-F238E27FC236}">
                <a16:creationId xmlns:a16="http://schemas.microsoft.com/office/drawing/2014/main" id="{22E001E8-B22E-6249-A8E8-CDDA8CD01C2B}"/>
              </a:ext>
            </a:extLst>
          </p:cNvPr>
          <p:cNvPicPr>
            <a:picLocks noChangeAspect="1"/>
          </p:cNvPicPr>
          <p:nvPr/>
        </p:nvPicPr>
        <p:blipFill>
          <a:blip r:embed="rId3"/>
          <a:stretch>
            <a:fillRect/>
          </a:stretch>
        </p:blipFill>
        <p:spPr>
          <a:xfrm>
            <a:off x="9497011" y="4889338"/>
            <a:ext cx="2129839" cy="1250949"/>
          </a:xfrm>
          <a:prstGeom prst="rect">
            <a:avLst/>
          </a:prstGeom>
        </p:spPr>
      </p:pic>
    </p:spTree>
    <p:extLst>
      <p:ext uri="{BB962C8B-B14F-4D97-AF65-F5344CB8AC3E}">
        <p14:creationId xmlns:p14="http://schemas.microsoft.com/office/powerpoint/2010/main" val="181879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565149" y="324905"/>
            <a:ext cx="9022195" cy="1268984"/>
          </a:xfrm>
        </p:spPr>
        <p:txBody>
          <a:bodyPr>
            <a:normAutofit fontScale="90000"/>
          </a:bodyPr>
          <a:lstStyle/>
          <a:p>
            <a:pPr algn="ctr"/>
            <a:r>
              <a:rPr lang="en-US" dirty="0">
                <a:latin typeface="Calibri" panose="020F0502020204030204" pitchFamily="34" charset="0"/>
                <a:cs typeface="Calibri" panose="020F0502020204030204" pitchFamily="34" charset="0"/>
              </a:rPr>
              <a:t>Clinical recommendations to reduce loneliness in first 1001 days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346364" y="1431656"/>
            <a:ext cx="8897994" cy="4677702"/>
          </a:xfrm>
        </p:spPr>
        <p:txBody>
          <a:bodyPr>
            <a:normAutofit/>
          </a:bodyPr>
          <a:lstStyle/>
          <a:p>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Clinicians &amp; other professionals should ask about feelings of loneliness &amp; access to emotional &amp; practical support – such as with childcare</a:t>
            </a:r>
          </a:p>
          <a:p>
            <a:pPr lvl="1"/>
            <a:r>
              <a:rPr lang="en-US" dirty="0">
                <a:latin typeface="Calibri" panose="020F0502020204030204" pitchFamily="34" charset="0"/>
                <a:cs typeface="Calibri" panose="020F0502020204030204" pitchFamily="34" charset="0"/>
              </a:rPr>
              <a:t>Validate experiences of depression &amp; reassure mothers they are ‘good enough’</a:t>
            </a:r>
          </a:p>
          <a:p>
            <a:pPr lvl="1"/>
            <a:r>
              <a:rPr lang="en-US" dirty="0">
                <a:latin typeface="Calibri" panose="020F0502020204030204" pitchFamily="34" charset="0"/>
                <a:cs typeface="Calibri" panose="020F0502020204030204" pitchFamily="34" charset="0"/>
              </a:rPr>
              <a:t>Fund accessible support groups specifically for women with perinatal depression</a:t>
            </a:r>
          </a:p>
          <a:p>
            <a:pPr lvl="1"/>
            <a:r>
              <a:rPr lang="en-US" dirty="0">
                <a:latin typeface="Calibri" panose="020F0502020204030204" pitchFamily="34" charset="0"/>
                <a:cs typeface="Calibri" panose="020F0502020204030204" pitchFamily="34" charset="0"/>
              </a:rPr>
              <a:t>Focus on disadvantaged groups as there is a double burden for them </a:t>
            </a:r>
          </a:p>
          <a:p>
            <a:pPr lvl="2"/>
            <a:r>
              <a:rPr lang="en-US" dirty="0">
                <a:latin typeface="Calibri" panose="020F0502020204030204" pitchFamily="34" charset="0"/>
                <a:cs typeface="Calibri" panose="020F0502020204030204" pitchFamily="34" charset="0"/>
              </a:rPr>
              <a:t>Do you offer culturally appropriate support without language barriers?</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378777" y="4910440"/>
            <a:ext cx="2129839" cy="1250949"/>
          </a:xfrm>
          <a:prstGeom prst="rect">
            <a:avLst/>
          </a:prstGeom>
        </p:spPr>
      </p:pic>
    </p:spTree>
    <p:extLst>
      <p:ext uri="{BB962C8B-B14F-4D97-AF65-F5344CB8AC3E}">
        <p14:creationId xmlns:p14="http://schemas.microsoft.com/office/powerpoint/2010/main" val="251728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565150" y="324905"/>
            <a:ext cx="8084580" cy="1268984"/>
          </a:xfrm>
        </p:spPr>
        <p:txBody>
          <a:bodyPr>
            <a:normAutofit/>
          </a:bodyPr>
          <a:lstStyle/>
          <a:p>
            <a:r>
              <a:rPr lang="en-US" dirty="0">
                <a:latin typeface="Calibri" panose="020F0502020204030204" pitchFamily="34" charset="0"/>
                <a:cs typeface="Calibri" panose="020F0502020204030204" pitchFamily="34" charset="0"/>
              </a:rPr>
              <a:t>Future opportunities</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378777" y="4910440"/>
            <a:ext cx="2129839" cy="1250949"/>
          </a:xfrm>
          <a:prstGeom prst="rect">
            <a:avLst/>
          </a:prstGeom>
        </p:spPr>
      </p:pic>
      <p:sp>
        <p:nvSpPr>
          <p:cNvPr id="6" name="Content Placeholder 2">
            <a:extLst>
              <a:ext uri="{FF2B5EF4-FFF2-40B4-BE49-F238E27FC236}">
                <a16:creationId xmlns:a16="http://schemas.microsoft.com/office/drawing/2014/main" id="{37D06AD0-1BED-604B-9330-9E817461A08A}"/>
              </a:ext>
            </a:extLst>
          </p:cNvPr>
          <p:cNvSpPr txBox="1">
            <a:spLocks/>
          </p:cNvSpPr>
          <p:nvPr/>
        </p:nvSpPr>
        <p:spPr>
          <a:xfrm>
            <a:off x="1046746" y="1593889"/>
            <a:ext cx="8566485" cy="45675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More qualitative studies with specific research questions about loneliness &amp; perinatal depression</a:t>
            </a:r>
          </a:p>
          <a:p>
            <a:r>
              <a:rPr lang="en-US" dirty="0">
                <a:latin typeface="Calibri" panose="020F0502020204030204" pitchFamily="34" charset="0"/>
                <a:cs typeface="Calibri" panose="020F0502020204030204" pitchFamily="34" charset="0"/>
              </a:rPr>
              <a:t>More research in low- and middle-income settings and in different cultural contexts</a:t>
            </a:r>
          </a:p>
          <a:p>
            <a:r>
              <a:rPr lang="en-US" dirty="0">
                <a:latin typeface="Calibri" panose="020F0502020204030204" pitchFamily="34" charset="0"/>
                <a:cs typeface="Calibri" panose="020F0502020204030204" pitchFamily="34" charset="0"/>
              </a:rPr>
              <a:t>Explore social &amp; psychological interventions targeting loneliness in perinatal depression (is there also improvement in depressive symptoms?)</a:t>
            </a:r>
          </a:p>
          <a:p>
            <a:r>
              <a:rPr lang="en-US" dirty="0">
                <a:latin typeface="Calibri" panose="020F0502020204030204" pitchFamily="34" charset="0"/>
                <a:cs typeface="Calibri" panose="020F0502020204030204" pitchFamily="34" charset="0"/>
              </a:rPr>
              <a:t>Explore the role of loneliness in other perinatal mental health conditions</a:t>
            </a:r>
          </a:p>
        </p:txBody>
      </p:sp>
    </p:spTree>
    <p:extLst>
      <p:ext uri="{BB962C8B-B14F-4D97-AF65-F5344CB8AC3E}">
        <p14:creationId xmlns:p14="http://schemas.microsoft.com/office/powerpoint/2010/main" val="45463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Conclusions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413610" y="1593889"/>
            <a:ext cx="6191728" cy="4677702"/>
          </a:xfrm>
        </p:spPr>
        <p:txBody>
          <a:bodyPr>
            <a:normAutofit/>
          </a:bodyPr>
          <a:lstStyle/>
          <a:p>
            <a:r>
              <a:rPr lang="en-US" sz="1800" dirty="0">
                <a:latin typeface="Calibri" panose="020F0502020204030204" pitchFamily="34" charset="0"/>
                <a:cs typeface="Calibri" panose="020F0502020204030204" pitchFamily="34" charset="0"/>
              </a:rPr>
              <a:t>This qualitative meta-synthesis of 27 studies provides evidence of the centrality of loneliness in women’s experiences of perinatal depression, particularly those from disadvantaged communities.</a:t>
            </a:r>
          </a:p>
          <a:p>
            <a:pPr marL="0" indent="0">
              <a:buNone/>
            </a:pP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Validation and support from healthcare professionals &amp; support groups for women with perinatal depression could help women feel less lonely at this time.</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More research is required to understand the interaction between perinatal depression and loneliness in different cultural contexts and whether interventions to reduce perinatal loneliness could also improve depressive symptoms.</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8951495" y="4792770"/>
            <a:ext cx="2446236" cy="1436783"/>
          </a:xfrm>
          <a:prstGeom prst="rect">
            <a:avLst/>
          </a:prstGeom>
        </p:spPr>
      </p:pic>
      <p:pic>
        <p:nvPicPr>
          <p:cNvPr id="6" name="Picture 5">
            <a:extLst>
              <a:ext uri="{FF2B5EF4-FFF2-40B4-BE49-F238E27FC236}">
                <a16:creationId xmlns:a16="http://schemas.microsoft.com/office/drawing/2014/main" id="{A5E4782A-8787-2044-8932-815E7333B254}"/>
              </a:ext>
            </a:extLst>
          </p:cNvPr>
          <p:cNvPicPr>
            <a:picLocks noChangeAspect="1"/>
          </p:cNvPicPr>
          <p:nvPr/>
        </p:nvPicPr>
        <p:blipFill>
          <a:blip r:embed="rId4"/>
          <a:stretch>
            <a:fillRect/>
          </a:stretch>
        </p:blipFill>
        <p:spPr>
          <a:xfrm>
            <a:off x="6857999" y="1498955"/>
            <a:ext cx="5048675" cy="2808268"/>
          </a:xfrm>
          <a:prstGeom prst="rect">
            <a:avLst/>
          </a:prstGeom>
        </p:spPr>
      </p:pic>
    </p:spTree>
    <p:extLst>
      <p:ext uri="{BB962C8B-B14F-4D97-AF65-F5344CB8AC3E}">
        <p14:creationId xmlns:p14="http://schemas.microsoft.com/office/powerpoint/2010/main" val="294702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418A16-3B35-3A82-09C0-72D526303416}"/>
              </a:ext>
            </a:extLst>
          </p:cNvPr>
          <p:cNvPicPr>
            <a:picLocks noChangeAspect="1"/>
          </p:cNvPicPr>
          <p:nvPr/>
        </p:nvPicPr>
        <p:blipFill>
          <a:blip r:embed="rId3"/>
          <a:stretch>
            <a:fillRect/>
          </a:stretch>
        </p:blipFill>
        <p:spPr>
          <a:xfrm>
            <a:off x="242851" y="40680"/>
            <a:ext cx="4570343" cy="6229208"/>
          </a:xfrm>
          <a:prstGeom prst="rect">
            <a:avLst/>
          </a:prstGeom>
        </p:spPr>
      </p:pic>
      <p:sp>
        <p:nvSpPr>
          <p:cNvPr id="9" name="Content Placeholder 2">
            <a:extLst>
              <a:ext uri="{FF2B5EF4-FFF2-40B4-BE49-F238E27FC236}">
                <a16:creationId xmlns:a16="http://schemas.microsoft.com/office/drawing/2014/main" id="{00FF5560-7BCB-51C2-A797-12DAB6B411A0}"/>
              </a:ext>
            </a:extLst>
          </p:cNvPr>
          <p:cNvSpPr>
            <a:spLocks noGrp="1"/>
          </p:cNvSpPr>
          <p:nvPr>
            <p:ph idx="1"/>
          </p:nvPr>
        </p:nvSpPr>
        <p:spPr>
          <a:xfrm>
            <a:off x="4624894" y="5667356"/>
            <a:ext cx="3065886" cy="1180624"/>
          </a:xfrm>
        </p:spPr>
        <p:txBody>
          <a:bodyPr>
            <a:normAutofit/>
          </a:bodyPr>
          <a:lstStyle/>
          <a:p>
            <a:r>
              <a:rPr lang="en-US" dirty="0">
                <a:latin typeface="Calibri" panose="020F0502020204030204" pitchFamily="34" charset="0"/>
                <a:cs typeface="Calibri" panose="020F0502020204030204" pitchFamily="34" charset="0"/>
              </a:rPr>
              <a:t>Published Feb 2023 in BMC Psychiatry</a:t>
            </a:r>
          </a:p>
        </p:txBody>
      </p:sp>
      <p:pic>
        <p:nvPicPr>
          <p:cNvPr id="4" name="Picture 3">
            <a:extLst>
              <a:ext uri="{FF2B5EF4-FFF2-40B4-BE49-F238E27FC236}">
                <a16:creationId xmlns:a16="http://schemas.microsoft.com/office/drawing/2014/main" id="{236ADD93-61B3-7FD6-B6C5-F88142706E56}"/>
              </a:ext>
            </a:extLst>
          </p:cNvPr>
          <p:cNvPicPr>
            <a:picLocks noChangeAspect="1"/>
          </p:cNvPicPr>
          <p:nvPr/>
        </p:nvPicPr>
        <p:blipFill>
          <a:blip r:embed="rId4"/>
          <a:stretch>
            <a:fillRect/>
          </a:stretch>
        </p:blipFill>
        <p:spPr>
          <a:xfrm>
            <a:off x="9097554" y="2798839"/>
            <a:ext cx="2245741" cy="3471049"/>
          </a:xfrm>
          <a:prstGeom prst="rect">
            <a:avLst/>
          </a:prstGeom>
        </p:spPr>
      </p:pic>
      <p:pic>
        <p:nvPicPr>
          <p:cNvPr id="5" name="Picture 4">
            <a:extLst>
              <a:ext uri="{FF2B5EF4-FFF2-40B4-BE49-F238E27FC236}">
                <a16:creationId xmlns:a16="http://schemas.microsoft.com/office/drawing/2014/main" id="{7D39DBB2-B8A8-3D7F-37EE-971BD987F2B3}"/>
              </a:ext>
            </a:extLst>
          </p:cNvPr>
          <p:cNvPicPr>
            <a:picLocks noChangeAspect="1"/>
          </p:cNvPicPr>
          <p:nvPr/>
        </p:nvPicPr>
        <p:blipFill>
          <a:blip r:embed="rId5"/>
          <a:stretch>
            <a:fillRect/>
          </a:stretch>
        </p:blipFill>
        <p:spPr>
          <a:xfrm>
            <a:off x="6701832" y="225544"/>
            <a:ext cx="5259911" cy="3198135"/>
          </a:xfrm>
          <a:prstGeom prst="rect">
            <a:avLst/>
          </a:prstGeom>
        </p:spPr>
      </p:pic>
      <p:pic>
        <p:nvPicPr>
          <p:cNvPr id="2" name="Picture 1">
            <a:extLst>
              <a:ext uri="{FF2B5EF4-FFF2-40B4-BE49-F238E27FC236}">
                <a16:creationId xmlns:a16="http://schemas.microsoft.com/office/drawing/2014/main" id="{2187FB64-200C-8553-09D4-4453FB02FCEF}"/>
              </a:ext>
            </a:extLst>
          </p:cNvPr>
          <p:cNvPicPr>
            <a:picLocks noChangeAspect="1"/>
          </p:cNvPicPr>
          <p:nvPr/>
        </p:nvPicPr>
        <p:blipFill>
          <a:blip r:embed="rId6"/>
          <a:stretch>
            <a:fillRect/>
          </a:stretch>
        </p:blipFill>
        <p:spPr>
          <a:xfrm>
            <a:off x="4536542" y="1722806"/>
            <a:ext cx="2441942" cy="3652222"/>
          </a:xfrm>
          <a:prstGeom prst="rect">
            <a:avLst/>
          </a:prstGeom>
        </p:spPr>
      </p:pic>
    </p:spTree>
    <p:extLst>
      <p:ext uri="{BB962C8B-B14F-4D97-AF65-F5344CB8AC3E}">
        <p14:creationId xmlns:p14="http://schemas.microsoft.com/office/powerpoint/2010/main" val="199222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2504282" y="199537"/>
            <a:ext cx="7335835" cy="1268984"/>
          </a:xfrm>
        </p:spPr>
        <p:txBody>
          <a:bodyPr>
            <a:normAutofit/>
          </a:bodyPr>
          <a:lstStyle/>
          <a:p>
            <a:r>
              <a:rPr lang="en-US" sz="2800" dirty="0">
                <a:latin typeface="Calibri" panose="020F0502020204030204" pitchFamily="34" charset="0"/>
                <a:cs typeface="Calibri" panose="020F0502020204030204" pitchFamily="34" charset="0"/>
              </a:rPr>
              <a:t>References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513429" y="1271771"/>
            <a:ext cx="11443044" cy="5702449"/>
          </a:xfrm>
        </p:spPr>
        <p:txBody>
          <a:bodyPr>
            <a:noAutofit/>
          </a:bodyPr>
          <a:lstStyle/>
          <a:p>
            <a:pPr marL="457200" indent="-457200">
              <a:lnSpc>
                <a:spcPct val="120000"/>
              </a:lnSpc>
              <a:spcBef>
                <a:spcPts val="0"/>
              </a:spcBef>
              <a:buAutoNum type="arabicPeriod"/>
            </a:pPr>
            <a:r>
              <a:rPr lang="en-US" sz="900" dirty="0" err="1">
                <a:latin typeface="Calibri" panose="020F0502020204030204" pitchFamily="34" charset="0"/>
                <a:cs typeface="Calibri" panose="020F0502020204030204" pitchFamily="34" charset="0"/>
              </a:rPr>
              <a:t>Okagbue</a:t>
            </a:r>
            <a:r>
              <a:rPr lang="en-US" sz="900" dirty="0">
                <a:latin typeface="Calibri" panose="020F0502020204030204" pitchFamily="34" charset="0"/>
                <a:cs typeface="Calibri" panose="020F0502020204030204" pitchFamily="34" charset="0"/>
              </a:rPr>
              <a:t> HI, </a:t>
            </a:r>
            <a:r>
              <a:rPr lang="en-US" sz="900" dirty="0" err="1">
                <a:latin typeface="Calibri" panose="020F0502020204030204" pitchFamily="34" charset="0"/>
                <a:cs typeface="Calibri" panose="020F0502020204030204" pitchFamily="34" charset="0"/>
              </a:rPr>
              <a:t>Adamu</a:t>
            </a:r>
            <a:r>
              <a:rPr lang="en-US" sz="900" dirty="0">
                <a:latin typeface="Calibri" panose="020F0502020204030204" pitchFamily="34" charset="0"/>
                <a:cs typeface="Calibri" panose="020F0502020204030204" pitchFamily="34" charset="0"/>
              </a:rPr>
              <a:t> PI, Bishop SA, </a:t>
            </a:r>
            <a:r>
              <a:rPr lang="en-US" sz="900" dirty="0" err="1">
                <a:latin typeface="Calibri" panose="020F0502020204030204" pitchFamily="34" charset="0"/>
                <a:cs typeface="Calibri" panose="020F0502020204030204" pitchFamily="34" charset="0"/>
              </a:rPr>
              <a:t>Oguntunde</a:t>
            </a:r>
            <a:r>
              <a:rPr lang="en-US" sz="900" dirty="0">
                <a:latin typeface="Calibri" panose="020F0502020204030204" pitchFamily="34" charset="0"/>
                <a:cs typeface="Calibri" panose="020F0502020204030204" pitchFamily="34" charset="0"/>
              </a:rPr>
              <a:t> PE, </a:t>
            </a:r>
            <a:r>
              <a:rPr lang="en-US" sz="900" dirty="0" err="1">
                <a:latin typeface="Calibri" panose="020F0502020204030204" pitchFamily="34" charset="0"/>
                <a:cs typeface="Calibri" panose="020F0502020204030204" pitchFamily="34" charset="0"/>
              </a:rPr>
              <a:t>Opanuga</a:t>
            </a:r>
            <a:r>
              <a:rPr lang="en-US" sz="900" dirty="0">
                <a:latin typeface="Calibri" panose="020F0502020204030204" pitchFamily="34" charset="0"/>
                <a:cs typeface="Calibri" panose="020F0502020204030204" pitchFamily="34" charset="0"/>
              </a:rPr>
              <a:t> AA, </a:t>
            </a:r>
            <a:r>
              <a:rPr lang="en-US" sz="900" dirty="0" err="1">
                <a:latin typeface="Calibri" panose="020F0502020204030204" pitchFamily="34" charset="0"/>
                <a:cs typeface="Calibri" panose="020F0502020204030204" pitchFamily="34" charset="0"/>
              </a:rPr>
              <a:t>Akhmetshin</a:t>
            </a:r>
            <a:r>
              <a:rPr lang="en-US" sz="900" dirty="0">
                <a:latin typeface="Calibri" panose="020F0502020204030204" pitchFamily="34" charset="0"/>
                <a:cs typeface="Calibri" panose="020F0502020204030204" pitchFamily="34" charset="0"/>
              </a:rPr>
              <a:t> EM. Systematic Review of Prevalence of Antepartum Depression during the Trimesters of  Pregnancy. Open access </a:t>
            </a:r>
            <a:r>
              <a:rPr lang="en-US" sz="900" dirty="0" err="1">
                <a:latin typeface="Calibri" panose="020F0502020204030204" pitchFamily="34" charset="0"/>
                <a:cs typeface="Calibri" panose="020F0502020204030204" pitchFamily="34" charset="0"/>
              </a:rPr>
              <a:t>Maced</a:t>
            </a:r>
            <a:r>
              <a:rPr lang="en-US" sz="900" dirty="0">
                <a:latin typeface="Calibri" panose="020F0502020204030204" pitchFamily="34" charset="0"/>
                <a:cs typeface="Calibri" panose="020F0502020204030204" pitchFamily="34" charset="0"/>
              </a:rPr>
              <a:t> J Med Sci. 2019 May;7(9):1555–60. </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AutoNum type="arabicPeriod"/>
            </a:pPr>
            <a:r>
              <a:rPr lang="en-US" sz="900" dirty="0">
                <a:latin typeface="Calibri" panose="020F0502020204030204" pitchFamily="34" charset="0"/>
                <a:cs typeface="Calibri" panose="020F0502020204030204" pitchFamily="34" charset="0"/>
              </a:rPr>
              <a:t>Gavin NI, </a:t>
            </a:r>
            <a:r>
              <a:rPr lang="en-US" sz="900" dirty="0" err="1">
                <a:latin typeface="Calibri" panose="020F0502020204030204" pitchFamily="34" charset="0"/>
                <a:cs typeface="Calibri" panose="020F0502020204030204" pitchFamily="34" charset="0"/>
              </a:rPr>
              <a:t>Gaynes</a:t>
            </a:r>
            <a:r>
              <a:rPr lang="en-US" sz="900" dirty="0">
                <a:latin typeface="Calibri" panose="020F0502020204030204" pitchFamily="34" charset="0"/>
                <a:cs typeface="Calibri" panose="020F0502020204030204" pitchFamily="34" charset="0"/>
              </a:rPr>
              <a:t> BN, </a:t>
            </a:r>
            <a:r>
              <a:rPr lang="en-US" sz="900" dirty="0" err="1">
                <a:latin typeface="Calibri" panose="020F0502020204030204" pitchFamily="34" charset="0"/>
                <a:cs typeface="Calibri" panose="020F0502020204030204" pitchFamily="34" charset="0"/>
              </a:rPr>
              <a:t>Lohr</a:t>
            </a:r>
            <a:r>
              <a:rPr lang="en-US" sz="900" dirty="0">
                <a:latin typeface="Calibri" panose="020F0502020204030204" pitchFamily="34" charset="0"/>
                <a:cs typeface="Calibri" panose="020F0502020204030204" pitchFamily="34" charset="0"/>
              </a:rPr>
              <a:t> KN, Meltzer-Brody S, </a:t>
            </a:r>
            <a:r>
              <a:rPr lang="en-US" sz="900" dirty="0" err="1">
                <a:latin typeface="Calibri" panose="020F0502020204030204" pitchFamily="34" charset="0"/>
                <a:cs typeface="Calibri" panose="020F0502020204030204" pitchFamily="34" charset="0"/>
              </a:rPr>
              <a:t>Gartlehner</a:t>
            </a:r>
            <a:r>
              <a:rPr lang="en-US" sz="900" dirty="0">
                <a:latin typeface="Calibri" panose="020F0502020204030204" pitchFamily="34" charset="0"/>
                <a:cs typeface="Calibri" panose="020F0502020204030204" pitchFamily="34" charset="0"/>
              </a:rPr>
              <a:t> G, Swinson T. Perinatal depression: a systematic review of prevalence and incidence. </a:t>
            </a:r>
            <a:r>
              <a:rPr lang="en-US" sz="900" dirty="0" err="1">
                <a:latin typeface="Calibri" panose="020F0502020204030204" pitchFamily="34" charset="0"/>
                <a:cs typeface="Calibri" panose="020F0502020204030204" pitchFamily="34" charset="0"/>
              </a:rPr>
              <a:t>Obstet</a:t>
            </a:r>
            <a:r>
              <a:rPr lang="en-US" sz="900" dirty="0">
                <a:latin typeface="Calibri" panose="020F0502020204030204" pitchFamily="34" charset="0"/>
                <a:cs typeface="Calibri" panose="020F0502020204030204" pitchFamily="34" charset="0"/>
              </a:rPr>
              <a:t> Gynecol. 2005 Nov;106(5 Pt 1):1071–83. </a:t>
            </a:r>
          </a:p>
          <a:p>
            <a:pPr marL="457200" indent="-457200">
              <a:lnSpc>
                <a:spcPct val="120000"/>
              </a:lnSpc>
              <a:spcBef>
                <a:spcPts val="0"/>
              </a:spcBef>
              <a:buAutoNum type="arabicPeriod"/>
            </a:pPr>
            <a:r>
              <a:rPr lang="en-US" sz="900" dirty="0">
                <a:latin typeface="Calibri" panose="020F0502020204030204" pitchFamily="34" charset="0"/>
                <a:cs typeface="Calibri" panose="020F0502020204030204" pitchFamily="34" charset="0"/>
              </a:rPr>
              <a:t>Howard L, Khalifeh H. Perinatal mental health: a review of progress and challenges. World Psychiatry. 2020;19(3):313–27.</a:t>
            </a:r>
          </a:p>
          <a:p>
            <a:pPr marL="457200" indent="-457200">
              <a:lnSpc>
                <a:spcPct val="120000"/>
              </a:lnSpc>
              <a:spcBef>
                <a:spcPts val="0"/>
              </a:spcBef>
              <a:buAutoNum type="arabicPeriod"/>
            </a:pPr>
            <a:r>
              <a:rPr lang="en-US" sz="900" dirty="0">
                <a:latin typeface="Calibri" panose="020F0502020204030204" pitchFamily="34" charset="0"/>
                <a:cs typeface="Calibri" panose="020F0502020204030204" pitchFamily="34" charset="0"/>
              </a:rPr>
              <a:t>Sinclair D, Murray L. Effects of postnatal depression on children’s adjustment to school - Teacher’s reports. Br J PSYCHIATRY. 1998 Jan;172:58–63. </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AutoNum type="arabicPeriod"/>
            </a:pPr>
            <a:r>
              <a:rPr lang="en-US" sz="900" dirty="0" err="1">
                <a:latin typeface="Calibri" panose="020F0502020204030204" pitchFamily="34" charset="0"/>
                <a:cs typeface="Calibri" panose="020F0502020204030204" pitchFamily="34" charset="0"/>
              </a:rPr>
              <a:t>Aktar</a:t>
            </a:r>
            <a:r>
              <a:rPr lang="en-US" sz="900" dirty="0">
                <a:latin typeface="Calibri" panose="020F0502020204030204" pitchFamily="34" charset="0"/>
                <a:cs typeface="Calibri" panose="020F0502020204030204" pitchFamily="34" charset="0"/>
              </a:rPr>
              <a:t> E, Qu J, Lawrence PJ, </a:t>
            </a:r>
            <a:r>
              <a:rPr lang="en-US" sz="900" dirty="0" err="1">
                <a:latin typeface="Calibri" panose="020F0502020204030204" pitchFamily="34" charset="0"/>
                <a:cs typeface="Calibri" panose="020F0502020204030204" pitchFamily="34" charset="0"/>
              </a:rPr>
              <a:t>Tollenaar</a:t>
            </a:r>
            <a:r>
              <a:rPr lang="en-US" sz="900" dirty="0">
                <a:latin typeface="Calibri" panose="020F0502020204030204" pitchFamily="34" charset="0"/>
                <a:cs typeface="Calibri" panose="020F0502020204030204" pitchFamily="34" charset="0"/>
              </a:rPr>
              <a:t> MS, </a:t>
            </a:r>
            <a:r>
              <a:rPr lang="en-US" sz="900" dirty="0" err="1">
                <a:latin typeface="Calibri" panose="020F0502020204030204" pitchFamily="34" charset="0"/>
                <a:cs typeface="Calibri" panose="020F0502020204030204" pitchFamily="34" charset="0"/>
              </a:rPr>
              <a:t>Elzinga</a:t>
            </a:r>
            <a:r>
              <a:rPr lang="en-US" sz="900" dirty="0">
                <a:latin typeface="Calibri" panose="020F0502020204030204" pitchFamily="34" charset="0"/>
                <a:cs typeface="Calibri" panose="020F0502020204030204" pitchFamily="34" charset="0"/>
              </a:rPr>
              <a:t> BM, </a:t>
            </a:r>
            <a:r>
              <a:rPr lang="en-US" sz="900" dirty="0" err="1">
                <a:latin typeface="Calibri" panose="020F0502020204030204" pitchFamily="34" charset="0"/>
                <a:cs typeface="Calibri" panose="020F0502020204030204" pitchFamily="34" charset="0"/>
              </a:rPr>
              <a:t>Bögels</a:t>
            </a:r>
            <a:r>
              <a:rPr lang="en-US" sz="900" dirty="0">
                <a:latin typeface="Calibri" panose="020F0502020204030204" pitchFamily="34" charset="0"/>
                <a:cs typeface="Calibri" panose="020F0502020204030204" pitchFamily="34" charset="0"/>
              </a:rPr>
              <a:t> SM. Fetal and infant outcomes in the offspring of parents with perinatal mental disorders: Earliest influences. Front Psychiatry. 2019;10(JUN):1–20. </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err="1">
                <a:latin typeface="Calibri" panose="020F0502020204030204" pitchFamily="34" charset="0"/>
                <a:cs typeface="Calibri" panose="020F0502020204030204" pitchFamily="34" charset="0"/>
              </a:rPr>
              <a:t>Luoma</a:t>
            </a:r>
            <a:r>
              <a:rPr lang="en-US" sz="900" dirty="0">
                <a:latin typeface="Calibri" panose="020F0502020204030204" pitchFamily="34" charset="0"/>
                <a:cs typeface="Calibri" panose="020F0502020204030204" pitchFamily="34" charset="0"/>
              </a:rPr>
              <a:t> I, Korhonen M, </a:t>
            </a:r>
            <a:r>
              <a:rPr lang="en-US" sz="900" dirty="0" err="1">
                <a:latin typeface="Calibri" panose="020F0502020204030204" pitchFamily="34" charset="0"/>
                <a:cs typeface="Calibri" panose="020F0502020204030204" pitchFamily="34" charset="0"/>
              </a:rPr>
              <a:t>Puura</a:t>
            </a:r>
            <a:r>
              <a:rPr lang="en-US" sz="900" dirty="0">
                <a:latin typeface="Calibri" panose="020F0502020204030204" pitchFamily="34" charset="0"/>
                <a:cs typeface="Calibri" panose="020F0502020204030204" pitchFamily="34" charset="0"/>
              </a:rPr>
              <a:t> K, </a:t>
            </a:r>
            <a:r>
              <a:rPr lang="en-US" sz="900" dirty="0" err="1">
                <a:latin typeface="Calibri" panose="020F0502020204030204" pitchFamily="34" charset="0"/>
                <a:cs typeface="Calibri" panose="020F0502020204030204" pitchFamily="34" charset="0"/>
              </a:rPr>
              <a:t>Salmelin</a:t>
            </a:r>
            <a:r>
              <a:rPr lang="en-US" sz="900" dirty="0">
                <a:latin typeface="Calibri" panose="020F0502020204030204" pitchFamily="34" charset="0"/>
                <a:cs typeface="Calibri" panose="020F0502020204030204" pitchFamily="34" charset="0"/>
              </a:rPr>
              <a:t> RK. Maternal loneliness: concurrent and longitudinal associations with depressive symptoms and child adjustment. Psychol Heal Med. 2019;24(6):667–79. </a:t>
            </a:r>
          </a:p>
          <a:p>
            <a:pPr marL="457200" indent="-457200">
              <a:lnSpc>
                <a:spcPct val="120000"/>
              </a:lnSpc>
              <a:spcBef>
                <a:spcPts val="0"/>
              </a:spcBef>
              <a:buAutoNum type="arabicPeriod"/>
            </a:pPr>
            <a:r>
              <a:rPr lang="en-GB" sz="900" dirty="0">
                <a:latin typeface="Calibri" panose="020F0502020204030204" pitchFamily="34" charset="0"/>
                <a:cs typeface="Calibri" panose="020F0502020204030204" pitchFamily="34" charset="0"/>
              </a:rPr>
              <a:t>Co-operative. Shocking extent of loneliness faced by young mothers revealed [Internet]. 2018. Available from: </a:t>
            </a:r>
            <a:r>
              <a:rPr lang="en-GB" sz="900" dirty="0">
                <a:latin typeface="Calibri" panose="020F0502020204030204" pitchFamily="34" charset="0"/>
                <a:cs typeface="Calibri" panose="020F0502020204030204" pitchFamily="34" charset="0"/>
                <a:hlinkClick r:id="rId3"/>
              </a:rPr>
              <a:t>https://www.co-operative.coop/media/news-releases/shocking-extent-of-loneliness-faced-by-young-mothers-revealed</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GB" sz="900" dirty="0">
                <a:solidFill>
                  <a:srgbClr val="111111"/>
                </a:solidFill>
                <a:effectLst/>
                <a:latin typeface="Calibri" panose="020F0502020204030204" pitchFamily="34" charset="0"/>
                <a:ea typeface="Times New Roman" panose="02020603050405020304" pitchFamily="18" charset="0"/>
                <a:cs typeface="Calibri" panose="020F0502020204030204" pitchFamily="34" charset="0"/>
              </a:rPr>
              <a:t>Thomas J. Insights in loneliness, older people and well-being. United Kingdom: Office for National Statistics; 2015. </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AutoNum type="arabicPeriod"/>
            </a:pPr>
            <a:r>
              <a:rPr lang="en-GB" sz="900" dirty="0">
                <a:solidFill>
                  <a:srgbClr val="212121"/>
                </a:solidFill>
                <a:effectLst/>
                <a:latin typeface="Calibri" panose="020F0502020204030204" pitchFamily="34" charset="0"/>
                <a:ea typeface="Aptos" panose="020B0004020202020204" pitchFamily="34" charset="0"/>
                <a:cs typeface="Calibri" panose="020F0502020204030204" pitchFamily="34" charset="0"/>
              </a:rPr>
              <a:t>Smith KA, Howard LM, </a:t>
            </a:r>
            <a:r>
              <a:rPr lang="en-GB" sz="900" dirty="0" err="1">
                <a:solidFill>
                  <a:srgbClr val="212121"/>
                </a:solidFill>
                <a:effectLst/>
                <a:latin typeface="Calibri" panose="020F0502020204030204" pitchFamily="34" charset="0"/>
                <a:ea typeface="Aptos" panose="020B0004020202020204" pitchFamily="34" charset="0"/>
                <a:cs typeface="Calibri" panose="020F0502020204030204" pitchFamily="34" charset="0"/>
              </a:rPr>
              <a:t>Vigod</a:t>
            </a:r>
            <a:r>
              <a:rPr lang="en-GB" sz="900" dirty="0">
                <a:solidFill>
                  <a:srgbClr val="212121"/>
                </a:solidFill>
                <a:effectLst/>
                <a:latin typeface="Calibri" panose="020F0502020204030204" pitchFamily="34" charset="0"/>
                <a:ea typeface="Aptos" panose="020B0004020202020204" pitchFamily="34" charset="0"/>
                <a:cs typeface="Calibri" panose="020F0502020204030204" pitchFamily="34" charset="0"/>
              </a:rPr>
              <a:t> SN, D'Agostino A, Cipriani A. Perinatal mental health and COVID-19: Navigating a way forward. </a:t>
            </a:r>
            <a:r>
              <a:rPr lang="en-GB" sz="900" dirty="0" err="1">
                <a:solidFill>
                  <a:srgbClr val="212121"/>
                </a:solidFill>
                <a:effectLst/>
                <a:latin typeface="Calibri" panose="020F0502020204030204" pitchFamily="34" charset="0"/>
                <a:ea typeface="Aptos" panose="020B0004020202020204" pitchFamily="34" charset="0"/>
                <a:cs typeface="Calibri" panose="020F0502020204030204" pitchFamily="34" charset="0"/>
              </a:rPr>
              <a:t>Aust</a:t>
            </a:r>
            <a:r>
              <a:rPr lang="en-GB" sz="900" dirty="0">
                <a:solidFill>
                  <a:srgbClr val="212121"/>
                </a:solidFill>
                <a:effectLst/>
                <a:latin typeface="Calibri" panose="020F0502020204030204" pitchFamily="34" charset="0"/>
                <a:ea typeface="Aptos" panose="020B0004020202020204" pitchFamily="34" charset="0"/>
                <a:cs typeface="Calibri" panose="020F0502020204030204" pitchFamily="34" charset="0"/>
              </a:rPr>
              <a:t> N Z J Psychiatry. 2023 Jul;57(7):937-943. </a:t>
            </a:r>
            <a:r>
              <a:rPr lang="en-GB" sz="900" dirty="0" err="1">
                <a:solidFill>
                  <a:srgbClr val="212121"/>
                </a:solidFill>
                <a:effectLst/>
                <a:latin typeface="Calibri" panose="020F0502020204030204" pitchFamily="34" charset="0"/>
                <a:ea typeface="Aptos" panose="020B0004020202020204" pitchFamily="34" charset="0"/>
                <a:cs typeface="Calibri" panose="020F0502020204030204" pitchFamily="34" charset="0"/>
              </a:rPr>
              <a:t>doi</a:t>
            </a:r>
            <a:r>
              <a:rPr lang="en-GB" sz="900" dirty="0">
                <a:solidFill>
                  <a:srgbClr val="212121"/>
                </a:solidFill>
                <a:effectLst/>
                <a:latin typeface="Calibri" panose="020F0502020204030204" pitchFamily="34" charset="0"/>
                <a:ea typeface="Aptos" panose="020B0004020202020204" pitchFamily="34" charset="0"/>
                <a:cs typeface="Calibri" panose="020F0502020204030204" pitchFamily="34" charset="0"/>
              </a:rPr>
              <a:t>: 10.1177/00048674221137819. </a:t>
            </a:r>
            <a:r>
              <a:rPr lang="en-GB" sz="900" dirty="0" err="1">
                <a:solidFill>
                  <a:srgbClr val="212121"/>
                </a:solidFill>
                <a:effectLst/>
                <a:latin typeface="Calibri" panose="020F0502020204030204" pitchFamily="34" charset="0"/>
                <a:ea typeface="Aptos" panose="020B0004020202020204" pitchFamily="34" charset="0"/>
                <a:cs typeface="Calibri" panose="020F0502020204030204" pitchFamily="34" charset="0"/>
              </a:rPr>
              <a:t>Epub</a:t>
            </a:r>
            <a:r>
              <a:rPr lang="en-GB" sz="900" dirty="0">
                <a:solidFill>
                  <a:srgbClr val="212121"/>
                </a:solidFill>
                <a:effectLst/>
                <a:latin typeface="Calibri" panose="020F0502020204030204" pitchFamily="34" charset="0"/>
                <a:ea typeface="Aptos" panose="020B0004020202020204" pitchFamily="34" charset="0"/>
                <a:cs typeface="Calibri" panose="020F0502020204030204" pitchFamily="34" charset="0"/>
              </a:rPr>
              <a:t> 2022 Nov 28. PMID: 36440619; PMCID: PMC9708536.</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AutoNum type="arabicPeriod"/>
            </a:pPr>
            <a:r>
              <a:rPr lang="en-GB" sz="900" dirty="0" err="1">
                <a:latin typeface="Calibri" panose="020F0502020204030204" pitchFamily="34" charset="0"/>
                <a:cs typeface="Calibri" panose="020F0502020204030204" pitchFamily="34" charset="0"/>
              </a:rPr>
              <a:t>Basu</a:t>
            </a:r>
            <a:r>
              <a:rPr lang="en-GB" sz="900" dirty="0">
                <a:latin typeface="Calibri" panose="020F0502020204030204" pitchFamily="34" charset="0"/>
                <a:cs typeface="Calibri" panose="020F0502020204030204" pitchFamily="34" charset="0"/>
              </a:rPr>
              <a:t> A, Kim HH, </a:t>
            </a:r>
            <a:r>
              <a:rPr lang="en-GB" sz="900" dirty="0" err="1">
                <a:latin typeface="Calibri" panose="020F0502020204030204" pitchFamily="34" charset="0"/>
                <a:cs typeface="Calibri" panose="020F0502020204030204" pitchFamily="34" charset="0"/>
              </a:rPr>
              <a:t>Basaldua</a:t>
            </a:r>
            <a:r>
              <a:rPr lang="en-GB" sz="900" dirty="0">
                <a:latin typeface="Calibri" panose="020F0502020204030204" pitchFamily="34" charset="0"/>
                <a:cs typeface="Calibri" panose="020F0502020204030204" pitchFamily="34" charset="0"/>
              </a:rPr>
              <a:t> R, Choi KW, Charron L, Kelsall N, et al. A cross-national study of factors associated with women’s perinatal mental health and wellbeing during the COVID-19 pandemic. </a:t>
            </a:r>
            <a:r>
              <a:rPr lang="en-GB" sz="900" dirty="0" err="1">
                <a:latin typeface="Calibri" panose="020F0502020204030204" pitchFamily="34" charset="0"/>
                <a:cs typeface="Calibri" panose="020F0502020204030204" pitchFamily="34" charset="0"/>
              </a:rPr>
              <a:t>PLoS</a:t>
            </a:r>
            <a:r>
              <a:rPr lang="en-GB" sz="900" dirty="0">
                <a:latin typeface="Calibri" panose="020F0502020204030204" pitchFamily="34" charset="0"/>
                <a:cs typeface="Calibri" panose="020F0502020204030204" pitchFamily="34" charset="0"/>
              </a:rPr>
              <a:t> One [Internet]. 2021;16(4 April):1–18.</a:t>
            </a:r>
          </a:p>
          <a:p>
            <a:pPr marL="457200" indent="-457200">
              <a:lnSpc>
                <a:spcPct val="120000"/>
              </a:lnSpc>
              <a:spcBef>
                <a:spcPts val="0"/>
              </a:spcBef>
              <a:buFont typeface="Arial" panose="020B0604020202020204" pitchFamily="34" charset="0"/>
              <a:buAutoNum type="arabicPeriod"/>
            </a:pPr>
            <a:r>
              <a:rPr lang="en-US" sz="900" dirty="0">
                <a:latin typeface="Calibri" panose="020F0502020204030204" pitchFamily="34" charset="0"/>
                <a:cs typeface="Calibri" panose="020F0502020204030204" pitchFamily="34" charset="0"/>
              </a:rPr>
              <a:t>Peplau L, Perlman D. Loneliness: a sourcebook of current theory, research, and therapy. New York: Wiley </a:t>
            </a:r>
            <a:r>
              <a:rPr lang="en-US" sz="900" dirty="0" err="1">
                <a:latin typeface="Calibri" panose="020F0502020204030204" pitchFamily="34" charset="0"/>
                <a:cs typeface="Calibri" panose="020F0502020204030204" pitchFamily="34" charset="0"/>
              </a:rPr>
              <a:t>Interscience</a:t>
            </a:r>
            <a:r>
              <a:rPr lang="en-US" sz="900" dirty="0">
                <a:latin typeface="Calibri" panose="020F0502020204030204" pitchFamily="34" charset="0"/>
                <a:cs typeface="Calibri" panose="020F0502020204030204" pitchFamily="34" charset="0"/>
              </a:rPr>
              <a:t>; 1982. </a:t>
            </a:r>
          </a:p>
          <a:p>
            <a:pPr marL="457200" indent="-457200">
              <a:lnSpc>
                <a:spcPct val="120000"/>
              </a:lnSpc>
              <a:spcBef>
                <a:spcPts val="0"/>
              </a:spcBef>
              <a:buFont typeface="Arial" panose="020B0604020202020204" pitchFamily="34" charset="0"/>
              <a:buAutoNum type="arabicPeriod"/>
            </a:pPr>
            <a:r>
              <a:rPr lang="en-US" sz="900" dirty="0">
                <a:latin typeface="Calibri" panose="020F0502020204030204" pitchFamily="34" charset="0"/>
                <a:cs typeface="Calibri" panose="020F0502020204030204" pitchFamily="34" charset="0"/>
              </a:rPr>
              <a:t>Meltzer H, Bebbington P, Dennis MS, Jenkins R, McManus S, </a:t>
            </a:r>
            <a:r>
              <a:rPr lang="en-US" sz="900" dirty="0" err="1">
                <a:latin typeface="Calibri" panose="020F0502020204030204" pitchFamily="34" charset="0"/>
                <a:cs typeface="Calibri" panose="020F0502020204030204" pitchFamily="34" charset="0"/>
              </a:rPr>
              <a:t>Brugha</a:t>
            </a:r>
            <a:r>
              <a:rPr lang="en-US" sz="900" dirty="0">
                <a:latin typeface="Calibri" panose="020F0502020204030204" pitchFamily="34" charset="0"/>
                <a:cs typeface="Calibri" panose="020F0502020204030204" pitchFamily="34" charset="0"/>
              </a:rPr>
              <a:t> TS. Feelings of loneliness among adults with mental disorder. Soc Psychiatry </a:t>
            </a:r>
            <a:r>
              <a:rPr lang="en-US" sz="900" dirty="0" err="1">
                <a:latin typeface="Calibri" panose="020F0502020204030204" pitchFamily="34" charset="0"/>
                <a:cs typeface="Calibri" panose="020F0502020204030204" pitchFamily="34" charset="0"/>
              </a:rPr>
              <a:t>Psychiatr</a:t>
            </a:r>
            <a:r>
              <a:rPr lang="en-US" sz="900" dirty="0">
                <a:latin typeface="Calibri" panose="020F0502020204030204" pitchFamily="34" charset="0"/>
                <a:cs typeface="Calibri" panose="020F0502020204030204" pitchFamily="34" charset="0"/>
              </a:rPr>
              <a:t> Epidemiol. 2013 Jan;48(1):5–13. </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a:latin typeface="Calibri" panose="020F0502020204030204" pitchFamily="34" charset="0"/>
                <a:cs typeface="Calibri" panose="020F0502020204030204" pitchFamily="34" charset="0"/>
              </a:rPr>
              <a:t>Lee SL, Pearce E, </a:t>
            </a:r>
            <a:r>
              <a:rPr lang="en-US" sz="900" dirty="0" err="1">
                <a:latin typeface="Calibri" panose="020F0502020204030204" pitchFamily="34" charset="0"/>
                <a:cs typeface="Calibri" panose="020F0502020204030204" pitchFamily="34" charset="0"/>
              </a:rPr>
              <a:t>Ajnakina</a:t>
            </a:r>
            <a:r>
              <a:rPr lang="en-US" sz="900" dirty="0">
                <a:latin typeface="Calibri" panose="020F0502020204030204" pitchFamily="34" charset="0"/>
                <a:cs typeface="Calibri" panose="020F0502020204030204" pitchFamily="34" charset="0"/>
              </a:rPr>
              <a:t> O, Johnson S, Lewis GG, Mann F, et al. The association between loneliness and depressive symptoms among adults aged 50 years and older: a 12-year population-based cohort study. The Lancet Psychiatry [Internet]. 2021;8(1):48–57. Available from: </a:t>
            </a:r>
            <a:r>
              <a:rPr lang="en-US" sz="900" dirty="0">
                <a:latin typeface="Calibri" panose="020F0502020204030204" pitchFamily="34" charset="0"/>
                <a:cs typeface="Calibri" panose="020F0502020204030204" pitchFamily="34" charset="0"/>
                <a:hlinkClick r:id="rId4"/>
              </a:rPr>
              <a:t>http://dx.doi.org/10.1016/S2215-0366(20)30383-7</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a:latin typeface="Calibri" panose="020F0502020204030204" pitchFamily="34" charset="0"/>
                <a:cs typeface="Calibri" panose="020F0502020204030204" pitchFamily="34" charset="0"/>
              </a:rPr>
              <a:t>Wang J, Mann F, Lloyd-Evans B, Ma R, Johnson S. Associations between loneliness and perceived social support and outcomes of mental health problems: A systematic review. BMC Psychiatry. 2018;18(1):1–16.</a:t>
            </a:r>
          </a:p>
          <a:p>
            <a:pPr marL="457200" indent="-457200">
              <a:lnSpc>
                <a:spcPct val="120000"/>
              </a:lnSpc>
              <a:spcBef>
                <a:spcPts val="0"/>
              </a:spcBef>
              <a:buFont typeface="Arial" panose="020B0604020202020204" pitchFamily="34" charset="0"/>
              <a:buAutoNum type="arabicPeriod"/>
            </a:pPr>
            <a:r>
              <a:rPr lang="en-GB" sz="900" dirty="0">
                <a:effectLst/>
                <a:latin typeface="Calibri" panose="020F0502020204030204" pitchFamily="34" charset="0"/>
                <a:ea typeface="Times New Roman" panose="02020603050405020304" pitchFamily="18" charset="0"/>
                <a:cs typeface="Calibri" panose="020F0502020204030204" pitchFamily="34" charset="0"/>
              </a:rPr>
              <a:t>Ma R, Mann F, Wang J, Lloyd-Evans B, Terhune J, Al-Shihabi A, et al. The effectiveness of interventions for reducing subjective and objective social isolation among people with mental health problems: a system-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atic</a:t>
            </a:r>
            <a:r>
              <a:rPr lang="en-GB" sz="900" dirty="0">
                <a:effectLst/>
                <a:latin typeface="Calibri" panose="020F0502020204030204" pitchFamily="34" charset="0"/>
                <a:ea typeface="Times New Roman" panose="02020603050405020304" pitchFamily="18" charset="0"/>
                <a:cs typeface="Calibri" panose="020F0502020204030204" pitchFamily="34" charset="0"/>
              </a:rPr>
              <a:t> review. Soc Psychiatry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Psychiatr</a:t>
            </a:r>
            <a:r>
              <a:rPr lang="en-GB" sz="900" dirty="0">
                <a:effectLst/>
                <a:latin typeface="Calibri" panose="020F0502020204030204" pitchFamily="34" charset="0"/>
                <a:ea typeface="Times New Roman" panose="02020603050405020304" pitchFamily="18" charset="0"/>
                <a:cs typeface="Calibri" panose="020F0502020204030204" pitchFamily="34" charset="0"/>
              </a:rPr>
              <a:t>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Epidemiol</a:t>
            </a:r>
            <a:r>
              <a:rPr lang="en-GB" sz="900" dirty="0">
                <a:effectLst/>
                <a:latin typeface="Calibri" panose="020F0502020204030204" pitchFamily="34" charset="0"/>
                <a:ea typeface="Times New Roman" panose="02020603050405020304" pitchFamily="18" charset="0"/>
                <a:cs typeface="Calibri" panose="020F0502020204030204" pitchFamily="34" charset="0"/>
              </a:rPr>
              <a:t>. 2020;55(7):839–76. </a:t>
            </a:r>
            <a:endParaRPr lang="en-GB" sz="900" dirty="0">
              <a:latin typeface="Calibri" panose="020F0502020204030204" pitchFamily="34" charset="0"/>
              <a:ea typeface="Times New Roman" panose="02020603050405020304" pitchFamily="18"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GB" sz="900" dirty="0">
                <a:effectLst/>
                <a:latin typeface="Calibri" panose="020F0502020204030204" pitchFamily="34" charset="0"/>
                <a:ea typeface="Times New Roman" panose="02020603050405020304" pitchFamily="18" charset="0"/>
                <a:cs typeface="Calibri" panose="020F0502020204030204" pitchFamily="34" charset="0"/>
              </a:rPr>
              <a:t>Mann F, Wang J, Pearce E, Ma R,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Schleif</a:t>
            </a:r>
            <a:r>
              <a:rPr lang="en-GB" sz="900" dirty="0">
                <a:effectLst/>
                <a:latin typeface="Calibri" panose="020F0502020204030204" pitchFamily="34" charset="0"/>
                <a:ea typeface="Times New Roman" panose="02020603050405020304" pitchFamily="18" charset="0"/>
                <a:cs typeface="Calibri" panose="020F0502020204030204" pitchFamily="34" charset="0"/>
              </a:rPr>
              <a:t> M, Lloyd-Evans B, et al.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Loneli</a:t>
            </a:r>
            <a:r>
              <a:rPr lang="en-GB" sz="900" dirty="0">
                <a:effectLst/>
                <a:latin typeface="Calibri" panose="020F0502020204030204" pitchFamily="34" charset="0"/>
                <a:ea typeface="Times New Roman" panose="02020603050405020304" pitchFamily="18" charset="0"/>
                <a:cs typeface="Calibri" panose="020F0502020204030204" pitchFamily="34" charset="0"/>
              </a:rPr>
              <a:t>- ness and the onset of new mental health problems in the general population: a systematic review. Soc Psychiatry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Psychiatr</a:t>
            </a:r>
            <a:r>
              <a:rPr lang="en-GB" sz="900" dirty="0">
                <a:effectLst/>
                <a:latin typeface="Calibri" panose="020F0502020204030204" pitchFamily="34" charset="0"/>
                <a:ea typeface="Times New Roman" panose="02020603050405020304" pitchFamily="18" charset="0"/>
                <a:cs typeface="Calibri" panose="020F0502020204030204" pitchFamily="34" charset="0"/>
              </a:rPr>
              <a:t> </a:t>
            </a:r>
            <a:r>
              <a:rPr lang="en-GB" sz="900" dirty="0" err="1">
                <a:effectLst/>
                <a:latin typeface="Calibri" panose="020F0502020204030204" pitchFamily="34" charset="0"/>
                <a:ea typeface="Times New Roman" panose="02020603050405020304" pitchFamily="18" charset="0"/>
                <a:cs typeface="Calibri" panose="020F0502020204030204" pitchFamily="34" charset="0"/>
              </a:rPr>
              <a:t>Epidemiol</a:t>
            </a:r>
            <a:r>
              <a:rPr lang="en-GB" sz="900" dirty="0">
                <a:effectLst/>
                <a:latin typeface="Calibri" panose="020F0502020204030204" pitchFamily="34" charset="0"/>
                <a:ea typeface="Times New Roman" panose="02020603050405020304" pitchFamily="18" charset="0"/>
                <a:cs typeface="Calibri" panose="020F0502020204030204" pitchFamily="34" charset="0"/>
              </a:rPr>
              <a:t>. 2022;57(11):2161–78. Available from: </a:t>
            </a:r>
            <a:r>
              <a:rPr lang="en-GB" sz="900"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http://</a:t>
            </a:r>
            <a:r>
              <a:rPr lang="en-GB" sz="900" dirty="0" err="1">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medrxiv.org</a:t>
            </a:r>
            <a:r>
              <a:rPr lang="en-GB" sz="900"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/content/early/ 2021/02/12/2021..26.21250587.abstract</a:t>
            </a:r>
            <a:r>
              <a:rPr lang="en-GB" sz="900" dirty="0">
                <a:effectLst/>
                <a:latin typeface="Calibri" panose="020F0502020204030204" pitchFamily="34" charset="0"/>
                <a:ea typeface="Times New Roman" panose="02020603050405020304" pitchFamily="18"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a:latin typeface="Calibri" panose="020F0502020204030204" pitchFamily="34" charset="0"/>
                <a:cs typeface="Calibri" panose="020F0502020204030204" pitchFamily="34" charset="0"/>
              </a:rPr>
              <a:t>Beck CT. The lived experience of postpartum depression: a phenomenological study. </a:t>
            </a:r>
            <a:r>
              <a:rPr lang="en-US" sz="900" dirty="0" err="1">
                <a:latin typeface="Calibri" panose="020F0502020204030204" pitchFamily="34" charset="0"/>
                <a:cs typeface="Calibri" panose="020F0502020204030204" pitchFamily="34" charset="0"/>
              </a:rPr>
              <a:t>Nurs</a:t>
            </a:r>
            <a:r>
              <a:rPr lang="en-US" sz="900" dirty="0">
                <a:latin typeface="Calibri" panose="020F0502020204030204" pitchFamily="34" charset="0"/>
                <a:cs typeface="Calibri" panose="020F0502020204030204" pitchFamily="34" charset="0"/>
              </a:rPr>
              <a:t> Res [Internet]. 1992 May;41(3):166–70. Available from: </a:t>
            </a:r>
            <a:r>
              <a:rPr lang="en-US" sz="900" dirty="0">
                <a:latin typeface="Calibri" panose="020F0502020204030204" pitchFamily="34" charset="0"/>
                <a:cs typeface="Calibri" panose="020F0502020204030204" pitchFamily="34" charset="0"/>
                <a:hlinkClick r:id="rId5"/>
              </a:rPr>
              <a:t>http://search.ebscohost.com/login.aspx?direct=true&amp;AuthType=ip,shib&amp;db=jlh&amp;AN=107489539&amp;site=ehost-live&amp;scope=site&amp;custid=s8454451</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err="1">
                <a:latin typeface="Calibri" panose="020F0502020204030204" pitchFamily="34" charset="0"/>
                <a:cs typeface="Calibri" panose="020F0502020204030204" pitchFamily="34" charset="0"/>
              </a:rPr>
              <a:t>Highet</a:t>
            </a:r>
            <a:r>
              <a:rPr lang="en-US" sz="900" dirty="0">
                <a:latin typeface="Calibri" panose="020F0502020204030204" pitchFamily="34" charset="0"/>
                <a:cs typeface="Calibri" panose="020F0502020204030204" pitchFamily="34" charset="0"/>
              </a:rPr>
              <a:t> N, </a:t>
            </a:r>
            <a:r>
              <a:rPr lang="en-US" sz="900" dirty="0" err="1">
                <a:latin typeface="Calibri" panose="020F0502020204030204" pitchFamily="34" charset="0"/>
                <a:cs typeface="Calibri" panose="020F0502020204030204" pitchFamily="34" charset="0"/>
              </a:rPr>
              <a:t>Purtell</a:t>
            </a:r>
            <a:r>
              <a:rPr lang="en-US" sz="900" dirty="0">
                <a:latin typeface="Calibri" panose="020F0502020204030204" pitchFamily="34" charset="0"/>
                <a:cs typeface="Calibri" panose="020F0502020204030204" pitchFamily="34" charset="0"/>
              </a:rPr>
              <a:t> C, Stevenson AL, Coo S. Qualitative insights into women’s personal experiences of perinatal depression and anxiety. Women and Birth [Internet]. 2014;27(3):179–84. Available from: </a:t>
            </a:r>
            <a:r>
              <a:rPr lang="en-US" sz="900" dirty="0">
                <a:latin typeface="Calibri" panose="020F0502020204030204" pitchFamily="34" charset="0"/>
                <a:cs typeface="Calibri" panose="020F0502020204030204" pitchFamily="34" charset="0"/>
                <a:hlinkClick r:id="rId6"/>
              </a:rPr>
              <a:t>http://www.elsevier.com/wps/find/journaldescription.cws_home/707424/description#description</a:t>
            </a:r>
            <a:endParaRPr lang="en-GB" sz="9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900" dirty="0" err="1">
                <a:latin typeface="Calibri" panose="020F0502020204030204" pitchFamily="34" charset="0"/>
                <a:cs typeface="Calibri" panose="020F0502020204030204" pitchFamily="34" charset="0"/>
              </a:rPr>
              <a:t>Schmied</a:t>
            </a:r>
            <a:r>
              <a:rPr lang="en-US" sz="900" dirty="0">
                <a:latin typeface="Calibri" panose="020F0502020204030204" pitchFamily="34" charset="0"/>
                <a:cs typeface="Calibri" panose="020F0502020204030204" pitchFamily="34" charset="0"/>
              </a:rPr>
              <a:t> V, Naidoo N, Black E, Dahlen HG, Liamputtong P. Migrant women’s experiences, meanings </a:t>
            </a:r>
            <a:r>
              <a:rPr lang="en-US" sz="800" dirty="0">
                <a:latin typeface="Calibri" panose="020F0502020204030204" pitchFamily="34" charset="0"/>
                <a:cs typeface="Calibri" panose="020F0502020204030204" pitchFamily="34" charset="0"/>
              </a:rPr>
              <a:t>and ways of dealing with postnatal depression: A meta-ethnographic study. </a:t>
            </a:r>
            <a:r>
              <a:rPr lang="en-US" sz="800" dirty="0" err="1">
                <a:latin typeface="Calibri" panose="020F0502020204030204" pitchFamily="34" charset="0"/>
                <a:cs typeface="Calibri" panose="020F0502020204030204" pitchFamily="34" charset="0"/>
              </a:rPr>
              <a:t>PLoS</a:t>
            </a:r>
            <a:r>
              <a:rPr lang="en-US" sz="800" dirty="0">
                <a:latin typeface="Calibri" panose="020F0502020204030204" pitchFamily="34" charset="0"/>
                <a:cs typeface="Calibri" panose="020F0502020204030204" pitchFamily="34" charset="0"/>
              </a:rPr>
              <a:t> One [Internet]. 2017;12(3):e0172385.</a:t>
            </a:r>
            <a:r>
              <a:rPr lang="en-GB" sz="800" dirty="0">
                <a:latin typeface="Calibri" panose="020F0502020204030204" pitchFamily="34" charset="0"/>
                <a:cs typeface="Calibri" panose="020F0502020204030204" pitchFamily="34" charset="0"/>
              </a:rPr>
              <a:t> </a:t>
            </a:r>
          </a:p>
          <a:p>
            <a:pPr marL="457200" indent="-457200">
              <a:lnSpc>
                <a:spcPct val="120000"/>
              </a:lnSpc>
              <a:spcBef>
                <a:spcPts val="0"/>
              </a:spcBef>
              <a:buFont typeface="Arial" panose="020B0604020202020204" pitchFamily="34" charset="0"/>
              <a:buAutoNum type="arabicPeriod"/>
            </a:pPr>
            <a:r>
              <a:rPr lang="en-US" sz="800" dirty="0">
                <a:latin typeface="Calibri" panose="020F0502020204030204" pitchFamily="34" charset="0"/>
                <a:cs typeface="Calibri" panose="020F0502020204030204" pitchFamily="34" charset="0"/>
              </a:rPr>
              <a:t> </a:t>
            </a:r>
            <a:r>
              <a:rPr lang="en-US" sz="800" dirty="0" err="1">
                <a:latin typeface="Calibri" panose="020F0502020204030204" pitchFamily="34" charset="0"/>
                <a:cs typeface="Calibri" panose="020F0502020204030204" pitchFamily="34" charset="0"/>
              </a:rPr>
              <a:t>Lachal</a:t>
            </a:r>
            <a:r>
              <a:rPr lang="en-US" sz="800" dirty="0">
                <a:latin typeface="Calibri" panose="020F0502020204030204" pitchFamily="34" charset="0"/>
                <a:cs typeface="Calibri" panose="020F0502020204030204" pitchFamily="34" charset="0"/>
              </a:rPr>
              <a:t> J, </a:t>
            </a:r>
            <a:r>
              <a:rPr lang="en-US" sz="800" dirty="0" err="1">
                <a:latin typeface="Calibri" panose="020F0502020204030204" pitchFamily="34" charset="0"/>
                <a:cs typeface="Calibri" panose="020F0502020204030204" pitchFamily="34" charset="0"/>
              </a:rPr>
              <a:t>Revah</a:t>
            </a:r>
            <a:r>
              <a:rPr lang="en-US" sz="800" dirty="0">
                <a:latin typeface="Calibri" panose="020F0502020204030204" pitchFamily="34" charset="0"/>
                <a:cs typeface="Calibri" panose="020F0502020204030204" pitchFamily="34" charset="0"/>
              </a:rPr>
              <a:t>-Levy A, </a:t>
            </a:r>
            <a:r>
              <a:rPr lang="en-US" sz="800" dirty="0" err="1">
                <a:latin typeface="Calibri" panose="020F0502020204030204" pitchFamily="34" charset="0"/>
                <a:cs typeface="Calibri" panose="020F0502020204030204" pitchFamily="34" charset="0"/>
              </a:rPr>
              <a:t>Orri</a:t>
            </a:r>
            <a:r>
              <a:rPr lang="en-US" sz="800" dirty="0">
                <a:latin typeface="Calibri" panose="020F0502020204030204" pitchFamily="34" charset="0"/>
                <a:cs typeface="Calibri" panose="020F0502020204030204" pitchFamily="34" charset="0"/>
              </a:rPr>
              <a:t> M, Moro MR. </a:t>
            </a:r>
            <a:r>
              <a:rPr lang="en-US" sz="800" dirty="0" err="1">
                <a:latin typeface="Calibri" panose="020F0502020204030204" pitchFamily="34" charset="0"/>
                <a:cs typeface="Calibri" panose="020F0502020204030204" pitchFamily="34" charset="0"/>
              </a:rPr>
              <a:t>Metasynthesis</a:t>
            </a:r>
            <a:r>
              <a:rPr lang="en-US" sz="800" dirty="0">
                <a:latin typeface="Calibri" panose="020F0502020204030204" pitchFamily="34" charset="0"/>
                <a:cs typeface="Calibri" panose="020F0502020204030204" pitchFamily="34" charset="0"/>
              </a:rPr>
              <a:t>: An original method to synthesize qualitative literature in psychiatry. Front Psychiatry. 2017;8(DEC). </a:t>
            </a:r>
          </a:p>
          <a:p>
            <a:pPr marL="457200" indent="-457200">
              <a:lnSpc>
                <a:spcPct val="120000"/>
              </a:lnSpc>
              <a:spcBef>
                <a:spcPts val="0"/>
              </a:spcBef>
              <a:buFont typeface="Arial" panose="020B0604020202020204" pitchFamily="34" charset="0"/>
              <a:buAutoNum type="arabicPeriod"/>
            </a:pPr>
            <a:r>
              <a:rPr lang="en-US" sz="800" dirty="0">
                <a:latin typeface="Calibri" panose="020F0502020204030204" pitchFamily="34" charset="0"/>
                <a:cs typeface="Calibri" panose="020F0502020204030204" pitchFamily="34" charset="0"/>
              </a:rPr>
              <a:t>Weiss RS. Loneliness: The experience of emotional and social isolation. Loneliness: The experience of emotional and social isolation. Cambridge,  MA,  US, MA,  US: The MIT Press; 1973. xxii, 236–xxii, 236.</a:t>
            </a:r>
          </a:p>
          <a:p>
            <a:pPr marL="457200" indent="-457200">
              <a:lnSpc>
                <a:spcPct val="120000"/>
              </a:lnSpc>
              <a:spcBef>
                <a:spcPts val="0"/>
              </a:spcBef>
              <a:buFont typeface="Arial" panose="020B0604020202020204" pitchFamily="34" charset="0"/>
              <a:buAutoNum type="arabicPeriod"/>
            </a:pPr>
            <a:r>
              <a:rPr lang="en-US" sz="800" dirty="0" err="1">
                <a:latin typeface="Calibri" panose="020F0502020204030204" pitchFamily="34" charset="0"/>
                <a:cs typeface="Calibri" panose="020F0502020204030204" pitchFamily="34" charset="0"/>
              </a:rPr>
              <a:t>Achterbergh</a:t>
            </a:r>
            <a:r>
              <a:rPr lang="en-US" sz="800" dirty="0">
                <a:latin typeface="Calibri" panose="020F0502020204030204" pitchFamily="34" charset="0"/>
                <a:cs typeface="Calibri" panose="020F0502020204030204" pitchFamily="34" charset="0"/>
              </a:rPr>
              <a:t> L, Pitman A, Birken M, Pearce E, </a:t>
            </a:r>
            <a:r>
              <a:rPr lang="en-US" sz="800" dirty="0" err="1">
                <a:latin typeface="Calibri" panose="020F0502020204030204" pitchFamily="34" charset="0"/>
                <a:cs typeface="Calibri" panose="020F0502020204030204" pitchFamily="34" charset="0"/>
              </a:rPr>
              <a:t>Sno</a:t>
            </a:r>
            <a:r>
              <a:rPr lang="en-US" sz="800" dirty="0">
                <a:latin typeface="Calibri" panose="020F0502020204030204" pitchFamily="34" charset="0"/>
                <a:cs typeface="Calibri" panose="020F0502020204030204" pitchFamily="34" charset="0"/>
              </a:rPr>
              <a:t> H, Johnson S. The experience of loneliness among young people with depression: a qualitative meta-synthesis of the literature. 2020; </a:t>
            </a:r>
          </a:p>
          <a:p>
            <a:pPr marL="457200" indent="-457200">
              <a:lnSpc>
                <a:spcPct val="120000"/>
              </a:lnSpc>
              <a:spcBef>
                <a:spcPts val="0"/>
              </a:spcBef>
              <a:buFont typeface="Arial" panose="020B0604020202020204" pitchFamily="34" charset="0"/>
              <a:buAutoNum type="arabicPeriod"/>
            </a:pPr>
            <a:r>
              <a:rPr lang="en-GB" sz="800" b="0" dirty="0" err="1">
                <a:effectLst/>
                <a:latin typeface="Calibri" panose="020F0502020204030204" pitchFamily="34" charset="0"/>
                <a:cs typeface="Calibri" panose="020F0502020204030204" pitchFamily="34" charset="0"/>
              </a:rPr>
              <a:t>Mauthner</a:t>
            </a:r>
            <a:r>
              <a:rPr lang="en-GB" sz="800" b="0" dirty="0">
                <a:effectLst/>
                <a:latin typeface="Calibri" panose="020F0502020204030204" pitchFamily="34" charset="0"/>
                <a:cs typeface="Calibri" panose="020F0502020204030204" pitchFamily="34" charset="0"/>
              </a:rPr>
              <a:t> NS. “Feeling low and feeling really bad about feeling low”: Women’s experiences of motherhood and postpartum depression. Can </a:t>
            </a:r>
            <a:r>
              <a:rPr lang="en-GB" sz="800" b="0" dirty="0" err="1">
                <a:effectLst/>
                <a:latin typeface="Calibri" panose="020F0502020204030204" pitchFamily="34" charset="0"/>
                <a:cs typeface="Calibri" panose="020F0502020204030204" pitchFamily="34" charset="0"/>
              </a:rPr>
              <a:t>Psychol</a:t>
            </a:r>
            <a:r>
              <a:rPr lang="en-GB" sz="800" b="0" dirty="0">
                <a:effectLst/>
                <a:latin typeface="Calibri" panose="020F0502020204030204" pitchFamily="34" charset="0"/>
                <a:cs typeface="Calibri" panose="020F0502020204030204" pitchFamily="34" charset="0"/>
              </a:rPr>
              <a:t> Can. 1999;40(2):143–61. </a:t>
            </a:r>
            <a:endParaRPr lang="en-GB" sz="800" dirty="0">
              <a:latin typeface="Calibri" panose="020F0502020204030204" pitchFamily="34" charset="0"/>
              <a:cs typeface="Calibri" panose="020F0502020204030204" pitchFamily="34" charset="0"/>
            </a:endParaRPr>
          </a:p>
          <a:p>
            <a:pPr marL="457200" indent="-457200">
              <a:lnSpc>
                <a:spcPct val="120000"/>
              </a:lnSpc>
              <a:spcBef>
                <a:spcPts val="0"/>
              </a:spcBef>
              <a:buFont typeface="Arial" panose="020B0604020202020204" pitchFamily="34" charset="0"/>
              <a:buAutoNum type="arabicPeriod"/>
            </a:pPr>
            <a:r>
              <a:rPr lang="en-US" sz="800" dirty="0">
                <a:latin typeface="Calibri" panose="020F0502020204030204" pitchFamily="34" charset="0"/>
                <a:cs typeface="Calibri" panose="020F0502020204030204" pitchFamily="34" charset="0"/>
              </a:rPr>
              <a:t> </a:t>
            </a:r>
            <a:r>
              <a:rPr lang="en-US" sz="800" dirty="0" err="1">
                <a:latin typeface="Calibri" panose="020F0502020204030204" pitchFamily="34" charset="0"/>
                <a:cs typeface="Calibri" panose="020F0502020204030204" pitchFamily="34" charset="0"/>
              </a:rPr>
              <a:t>Świtaj</a:t>
            </a:r>
            <a:r>
              <a:rPr lang="en-US" sz="800" dirty="0">
                <a:latin typeface="Calibri" panose="020F0502020204030204" pitchFamily="34" charset="0"/>
                <a:cs typeface="Calibri" panose="020F0502020204030204" pitchFamily="34" charset="0"/>
              </a:rPr>
              <a:t> P, </a:t>
            </a:r>
            <a:r>
              <a:rPr lang="en-US" sz="800" dirty="0" err="1">
                <a:latin typeface="Calibri" panose="020F0502020204030204" pitchFamily="34" charset="0"/>
                <a:cs typeface="Calibri" panose="020F0502020204030204" pitchFamily="34" charset="0"/>
              </a:rPr>
              <a:t>Grygiel</a:t>
            </a:r>
            <a:r>
              <a:rPr lang="en-US" sz="800" dirty="0">
                <a:latin typeface="Calibri" panose="020F0502020204030204" pitchFamily="34" charset="0"/>
                <a:cs typeface="Calibri" panose="020F0502020204030204" pitchFamily="34" charset="0"/>
              </a:rPr>
              <a:t> P, </a:t>
            </a:r>
            <a:r>
              <a:rPr lang="en-US" sz="800" dirty="0" err="1">
                <a:latin typeface="Calibri" panose="020F0502020204030204" pitchFamily="34" charset="0"/>
                <a:cs typeface="Calibri" panose="020F0502020204030204" pitchFamily="34" charset="0"/>
              </a:rPr>
              <a:t>Anczewska</a:t>
            </a:r>
            <a:r>
              <a:rPr lang="en-US" sz="800" dirty="0">
                <a:latin typeface="Calibri" panose="020F0502020204030204" pitchFamily="34" charset="0"/>
                <a:cs typeface="Calibri" panose="020F0502020204030204" pitchFamily="34" charset="0"/>
              </a:rPr>
              <a:t> M, </a:t>
            </a:r>
            <a:r>
              <a:rPr lang="en-US" sz="800" dirty="0" err="1">
                <a:latin typeface="Calibri" panose="020F0502020204030204" pitchFamily="34" charset="0"/>
                <a:cs typeface="Calibri" panose="020F0502020204030204" pitchFamily="34" charset="0"/>
              </a:rPr>
              <a:t>Wciórka</a:t>
            </a:r>
            <a:r>
              <a:rPr lang="en-US" sz="800" dirty="0">
                <a:latin typeface="Calibri" panose="020F0502020204030204" pitchFamily="34" charset="0"/>
                <a:cs typeface="Calibri" panose="020F0502020204030204" pitchFamily="34" charset="0"/>
              </a:rPr>
              <a:t> J. Loneliness mediates the relationship between </a:t>
            </a:r>
            <a:r>
              <a:rPr lang="en-US" sz="800" dirty="0" err="1">
                <a:latin typeface="Calibri" panose="020F0502020204030204" pitchFamily="34" charset="0"/>
                <a:cs typeface="Calibri" panose="020F0502020204030204" pitchFamily="34" charset="0"/>
              </a:rPr>
              <a:t>internalised</a:t>
            </a:r>
            <a:r>
              <a:rPr lang="en-US" sz="800" dirty="0">
                <a:latin typeface="Calibri" panose="020F0502020204030204" pitchFamily="34" charset="0"/>
                <a:cs typeface="Calibri" panose="020F0502020204030204" pitchFamily="34" charset="0"/>
              </a:rPr>
              <a:t> stigma and depression among patients with psychotic disorders. Int J Soc Psychiatry [Internet]. 2013 Dec 16;60(8):733–40. Available from: https://</a:t>
            </a:r>
            <a:r>
              <a:rPr lang="en-US" sz="800" dirty="0" err="1">
                <a:latin typeface="Calibri" panose="020F0502020204030204" pitchFamily="34" charset="0"/>
                <a:cs typeface="Calibri" panose="020F0502020204030204" pitchFamily="34" charset="0"/>
              </a:rPr>
              <a:t>doi.org</a:t>
            </a:r>
            <a:r>
              <a:rPr lang="en-US" sz="800" dirty="0">
                <a:latin typeface="Calibri" panose="020F0502020204030204" pitchFamily="34" charset="0"/>
                <a:cs typeface="Calibri" panose="020F0502020204030204" pitchFamily="34" charset="0"/>
              </a:rPr>
              <a:t>/10.1177/0020764013513442</a:t>
            </a:r>
            <a:r>
              <a:rPr lang="en-GB" sz="800" dirty="0">
                <a:latin typeface="Calibri" panose="020F0502020204030204" pitchFamily="34" charset="0"/>
                <a:cs typeface="Calibri" panose="020F0502020204030204" pitchFamily="34" charset="0"/>
              </a:rPr>
              <a:t> </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7"/>
          <a:stretch>
            <a:fillRect/>
          </a:stretch>
        </p:blipFill>
        <p:spPr>
          <a:xfrm>
            <a:off x="513429" y="210605"/>
            <a:ext cx="1641358" cy="964042"/>
          </a:xfrm>
          <a:prstGeom prst="rect">
            <a:avLst/>
          </a:prstGeom>
        </p:spPr>
      </p:pic>
    </p:spTree>
    <p:extLst>
      <p:ext uri="{BB962C8B-B14F-4D97-AF65-F5344CB8AC3E}">
        <p14:creationId xmlns:p14="http://schemas.microsoft.com/office/powerpoint/2010/main" val="3003491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441583" y="499041"/>
            <a:ext cx="7335835" cy="1268984"/>
          </a:xfrm>
        </p:spPr>
        <p:txBody>
          <a:bodyPr>
            <a:normAutofit fontScale="90000"/>
          </a:bodyPr>
          <a:lstStyle/>
          <a:p>
            <a:r>
              <a:rPr lang="en-US" dirty="0">
                <a:latin typeface="Calibri" panose="020F0502020204030204" pitchFamily="34" charset="0"/>
                <a:cs typeface="Calibri" panose="020F0502020204030204" pitchFamily="34" charset="0"/>
              </a:rPr>
              <a:t>Acknowledgements &amp; declarations</a:t>
            </a:r>
          </a:p>
        </p:txBody>
      </p:sp>
      <p:sp>
        <p:nvSpPr>
          <p:cNvPr id="20" name="Content Placeholder 2">
            <a:extLst>
              <a:ext uri="{FF2B5EF4-FFF2-40B4-BE49-F238E27FC236}">
                <a16:creationId xmlns:a16="http://schemas.microsoft.com/office/drawing/2014/main" id="{F75D6391-A43C-8843-8AAE-97FEE86D7B3A}"/>
              </a:ext>
            </a:extLst>
          </p:cNvPr>
          <p:cNvSpPr>
            <a:spLocks noGrp="1"/>
          </p:cNvSpPr>
          <p:nvPr>
            <p:ph idx="1"/>
          </p:nvPr>
        </p:nvSpPr>
        <p:spPr>
          <a:xfrm>
            <a:off x="252970" y="1383824"/>
            <a:ext cx="10583905" cy="4677702"/>
          </a:xfrm>
        </p:spPr>
        <p:txBody>
          <a:bodyPr>
            <a:normAutofit fontScale="85000" lnSpcReduction="20000"/>
          </a:bodyPr>
          <a:lstStyle/>
          <a:p>
            <a:pPr lvl="1"/>
            <a:r>
              <a:rPr lang="en-US" dirty="0">
                <a:latin typeface="Calibri" panose="020F0502020204030204" pitchFamily="34" charset="0"/>
                <a:cs typeface="Calibri" panose="020F0502020204030204" pitchFamily="34" charset="0"/>
              </a:rPr>
              <a:t>Thank you very much to the Patient Advisory Group</a:t>
            </a:r>
          </a:p>
          <a:p>
            <a:pPr lvl="1"/>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Thank you very much to my collaborators and research team:</a:t>
            </a:r>
          </a:p>
          <a:p>
            <a:pPr lvl="2"/>
            <a:r>
              <a:rPr lang="en-US" dirty="0">
                <a:latin typeface="Calibri" panose="020F0502020204030204" pitchFamily="34" charset="0"/>
                <a:cs typeface="Calibri" panose="020F0502020204030204" pitchFamily="34" charset="0"/>
              </a:rPr>
              <a:t>Professor Sonia Johnson, UCL</a:t>
            </a:r>
          </a:p>
          <a:p>
            <a:pPr lvl="2"/>
            <a:r>
              <a:rPr lang="en-US" dirty="0">
                <a:latin typeface="Calibri" panose="020F0502020204030204" pitchFamily="34" charset="0"/>
                <a:cs typeface="Calibri" panose="020F0502020204030204" pitchFamily="34" charset="0"/>
              </a:rPr>
              <a:t>Dr </a:t>
            </a:r>
            <a:r>
              <a:rPr lang="en-US" dirty="0" err="1">
                <a:latin typeface="Calibri" panose="020F0502020204030204" pitchFamily="34" charset="0"/>
                <a:cs typeface="Calibri" panose="020F0502020204030204" pitchFamily="34" charset="0"/>
              </a:rPr>
              <a:t>Eiluned</a:t>
            </a:r>
            <a:r>
              <a:rPr lang="en-US" dirty="0">
                <a:latin typeface="Calibri" panose="020F0502020204030204" pitchFamily="34" charset="0"/>
                <a:cs typeface="Calibri" panose="020F0502020204030204" pitchFamily="34" charset="0"/>
              </a:rPr>
              <a:t> Pearce, UCL</a:t>
            </a:r>
          </a:p>
          <a:p>
            <a:pPr lvl="2"/>
            <a:r>
              <a:rPr lang="en-US" dirty="0">
                <a:latin typeface="Calibri" panose="020F0502020204030204" pitchFamily="34" charset="0"/>
                <a:cs typeface="Calibri" panose="020F0502020204030204" pitchFamily="34" charset="0"/>
              </a:rPr>
              <a:t>Dr Billie Lever-Taylor, KCL</a:t>
            </a:r>
          </a:p>
          <a:p>
            <a:pPr lvl="2"/>
            <a:r>
              <a:rPr lang="en-US" dirty="0">
                <a:latin typeface="Calibri" panose="020F0502020204030204" pitchFamily="34" charset="0"/>
                <a:cs typeface="Calibri" panose="020F0502020204030204" pitchFamily="34" charset="0"/>
              </a:rPr>
              <a:t>Dr Claire Wilson, KCL</a:t>
            </a:r>
          </a:p>
          <a:p>
            <a:pPr lvl="2"/>
            <a:r>
              <a:rPr lang="en-US" dirty="0">
                <a:latin typeface="Calibri" panose="020F0502020204030204" pitchFamily="34" charset="0"/>
                <a:cs typeface="Calibri" panose="020F0502020204030204" pitchFamily="34" charset="0"/>
              </a:rPr>
              <a:t>Dr Rebecca </a:t>
            </a:r>
            <a:r>
              <a:rPr lang="en-US" dirty="0" err="1">
                <a:latin typeface="Calibri" panose="020F0502020204030204" pitchFamily="34" charset="0"/>
                <a:cs typeface="Calibri" panose="020F0502020204030204" pitchFamily="34" charset="0"/>
              </a:rPr>
              <a:t>Nowland</a:t>
            </a:r>
            <a:r>
              <a:rPr lang="en-US" dirty="0">
                <a:latin typeface="Calibri" panose="020F0502020204030204" pitchFamily="34" charset="0"/>
                <a:cs typeface="Calibri" panose="020F0502020204030204" pitchFamily="34" charset="0"/>
              </a:rPr>
              <a:t>, University of Lancashire</a:t>
            </a:r>
          </a:p>
          <a:p>
            <a:pPr lvl="2"/>
            <a:r>
              <a:rPr lang="en-US" dirty="0">
                <a:latin typeface="Calibri" panose="020F0502020204030204" pitchFamily="34" charset="0"/>
                <a:cs typeface="Calibri" panose="020F0502020204030204" pitchFamily="34" charset="0"/>
              </a:rPr>
              <a:t>Cristina Vasquez-</a:t>
            </a:r>
            <a:r>
              <a:rPr lang="en-US" dirty="0" err="1">
                <a:latin typeface="Calibri" panose="020F0502020204030204" pitchFamily="34" charset="0"/>
                <a:cs typeface="Calibri" panose="020F0502020204030204" pitchFamily="34" charset="0"/>
              </a:rPr>
              <a:t>Bendezu</a:t>
            </a:r>
            <a:r>
              <a:rPr lang="en-US" dirty="0">
                <a:latin typeface="Calibri" panose="020F0502020204030204" pitchFamily="34" charset="0"/>
                <a:cs typeface="Calibri" panose="020F0502020204030204" pitchFamily="34" charset="0"/>
              </a:rPr>
              <a:t>, UCL</a:t>
            </a:r>
          </a:p>
          <a:p>
            <a:pPr lvl="2"/>
            <a:r>
              <a:rPr lang="en-US" dirty="0">
                <a:latin typeface="Calibri" panose="020F0502020204030204" pitchFamily="34" charset="0"/>
                <a:cs typeface="Calibri" panose="020F0502020204030204" pitchFamily="34" charset="0"/>
              </a:rPr>
              <a:t>Sarah Spring, Person with Lived Experience</a:t>
            </a:r>
          </a:p>
          <a:p>
            <a:pPr marL="914400" lvl="2" indent="0">
              <a:buNone/>
            </a:pP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Research carried out as part of Mental Health Sciences Research MSc at UCL:</a:t>
            </a:r>
          </a:p>
          <a:p>
            <a:pPr lvl="2"/>
            <a:r>
              <a:rPr lang="en-US" dirty="0">
                <a:latin typeface="Calibri" panose="020F0502020204030204" pitchFamily="34" charset="0"/>
                <a:cs typeface="Calibri" panose="020F0502020204030204" pitchFamily="34" charset="0"/>
              </a:rPr>
              <a:t>Funding for PPI &amp; access to </a:t>
            </a:r>
            <a:r>
              <a:rPr lang="en-US" dirty="0" err="1">
                <a:latin typeface="Calibri" panose="020F0502020204030204" pitchFamily="34" charset="0"/>
                <a:cs typeface="Calibri" panose="020F0502020204030204" pitchFamily="34" charset="0"/>
              </a:rPr>
              <a:t>Eppi</a:t>
            </a:r>
            <a:r>
              <a:rPr lang="en-US" dirty="0">
                <a:latin typeface="Calibri" panose="020F0502020204030204" pitchFamily="34" charset="0"/>
                <a:cs typeface="Calibri" panose="020F0502020204030204" pitchFamily="34" charset="0"/>
              </a:rPr>
              <a:t>-Reviewer received as part of study budget</a:t>
            </a:r>
          </a:p>
          <a:p>
            <a:pPr marL="914400" lvl="2" indent="0">
              <a:buNone/>
            </a:pP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No relevant conflicts of interest to declare</a:t>
            </a:r>
          </a:p>
          <a:p>
            <a:pPr marL="914400" lvl="2" indent="0">
              <a:buNone/>
            </a:pPr>
            <a:endParaRPr lang="en-US" dirty="0">
              <a:latin typeface="Calibri" panose="020F0502020204030204" pitchFamily="34" charset="0"/>
              <a:cs typeface="Calibri" panose="020F0502020204030204"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329351" y="4910440"/>
            <a:ext cx="2129839" cy="1250949"/>
          </a:xfrm>
          <a:prstGeom prst="rect">
            <a:avLst/>
          </a:prstGeom>
        </p:spPr>
      </p:pic>
    </p:spTree>
    <p:extLst>
      <p:ext uri="{BB962C8B-B14F-4D97-AF65-F5344CB8AC3E}">
        <p14:creationId xmlns:p14="http://schemas.microsoft.com/office/powerpoint/2010/main" val="1951920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4AE7-8E28-A84B-8EBF-FAF1FA0F2D5D}"/>
              </a:ext>
            </a:extLst>
          </p:cNvPr>
          <p:cNvSpPr>
            <a:spLocks noGrp="1"/>
          </p:cNvSpPr>
          <p:nvPr>
            <p:ph type="title"/>
          </p:nvPr>
        </p:nvSpPr>
        <p:spPr>
          <a:xfrm>
            <a:off x="1108847" y="1874939"/>
            <a:ext cx="7335835" cy="1268984"/>
          </a:xfrm>
        </p:spPr>
        <p:txBody>
          <a:bodyPr/>
          <a:lstStyle/>
          <a:p>
            <a:r>
              <a:rPr lang="en-US" dirty="0">
                <a:latin typeface="Calibri" panose="020F0502020204030204" pitchFamily="34" charset="0"/>
                <a:cs typeface="Calibri" panose="020F0502020204030204" pitchFamily="34" charset="0"/>
              </a:rPr>
              <a:t>Thank you and any questions?</a:t>
            </a:r>
          </a:p>
        </p:txBody>
      </p:sp>
      <p:pic>
        <p:nvPicPr>
          <p:cNvPr id="5" name="Picture 4" descr="Icon&#10;&#10;Description automatically generated with medium confidence">
            <a:extLst>
              <a:ext uri="{FF2B5EF4-FFF2-40B4-BE49-F238E27FC236}">
                <a16:creationId xmlns:a16="http://schemas.microsoft.com/office/drawing/2014/main" id="{025DEFBE-BB1A-304F-8580-B7FA9E49AC42}"/>
              </a:ext>
            </a:extLst>
          </p:cNvPr>
          <p:cNvPicPr>
            <a:picLocks noChangeAspect="1"/>
          </p:cNvPicPr>
          <p:nvPr/>
        </p:nvPicPr>
        <p:blipFill>
          <a:blip r:embed="rId3"/>
          <a:stretch>
            <a:fillRect/>
          </a:stretch>
        </p:blipFill>
        <p:spPr>
          <a:xfrm>
            <a:off x="9255210" y="4823942"/>
            <a:ext cx="2129839" cy="1250949"/>
          </a:xfrm>
          <a:prstGeom prst="rect">
            <a:avLst/>
          </a:prstGeom>
        </p:spPr>
      </p:pic>
      <p:sp>
        <p:nvSpPr>
          <p:cNvPr id="6" name="Content Placeholder 2">
            <a:extLst>
              <a:ext uri="{FF2B5EF4-FFF2-40B4-BE49-F238E27FC236}">
                <a16:creationId xmlns:a16="http://schemas.microsoft.com/office/drawing/2014/main" id="{9FE7417A-37BD-5940-AAE3-2EA39E589832}"/>
              </a:ext>
            </a:extLst>
          </p:cNvPr>
          <p:cNvSpPr txBox="1">
            <a:spLocks/>
          </p:cNvSpPr>
          <p:nvPr/>
        </p:nvSpPr>
        <p:spPr>
          <a:xfrm>
            <a:off x="4375150" y="4501774"/>
            <a:ext cx="4315769" cy="126898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r">
              <a:buNone/>
            </a:pPr>
            <a:r>
              <a:rPr lang="en-US" sz="2400" dirty="0" err="1">
                <a:latin typeface="Calibri" panose="020F0502020204030204" pitchFamily="34" charset="0"/>
                <a:cs typeface="Calibri" panose="020F0502020204030204" pitchFamily="34" charset="0"/>
              </a:rPr>
              <a:t>katherine.adlington@nhs.net</a:t>
            </a:r>
            <a:endParaRPr lang="en-US" sz="2400" dirty="0">
              <a:latin typeface="Calibri" panose="020F0502020204030204" pitchFamily="34" charset="0"/>
              <a:cs typeface="Calibri" panose="020F0502020204030204" pitchFamily="34" charset="0"/>
            </a:endParaRPr>
          </a:p>
          <a:p>
            <a:pPr marL="457200" lvl="1" indent="0" algn="r">
              <a:buNone/>
            </a:pPr>
            <a:endParaRPr lang="en-US" sz="2400" dirty="0">
              <a:latin typeface="Calibri" panose="020F0502020204030204" pitchFamily="34" charset="0"/>
              <a:cs typeface="Calibri" panose="020F0502020204030204" pitchFamily="34" charset="0"/>
            </a:endParaRPr>
          </a:p>
          <a:p>
            <a:pPr marL="457200" lvl="1" indent="0" algn="r">
              <a:buNone/>
            </a:pPr>
            <a:r>
              <a:rPr lang="en-US"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kateadlington</a:t>
            </a:r>
            <a:endParaRPr lang="en-US" sz="2400" dirty="0">
              <a:latin typeface="Calibri" panose="020F0502020204030204" pitchFamily="34" charset="0"/>
              <a:cs typeface="Calibri" panose="020F0502020204030204" pitchFamily="34" charset="0"/>
            </a:endParaRPr>
          </a:p>
        </p:txBody>
      </p:sp>
      <p:pic>
        <p:nvPicPr>
          <p:cNvPr id="9" name="Picture 8" descr="A picture containing logo&#10;&#10;Description automatically generated">
            <a:extLst>
              <a:ext uri="{FF2B5EF4-FFF2-40B4-BE49-F238E27FC236}">
                <a16:creationId xmlns:a16="http://schemas.microsoft.com/office/drawing/2014/main" id="{105D81EF-A22F-AB47-A27D-72F855A31037}"/>
              </a:ext>
            </a:extLst>
          </p:cNvPr>
          <p:cNvPicPr>
            <a:picLocks noChangeAspect="1"/>
          </p:cNvPicPr>
          <p:nvPr/>
        </p:nvPicPr>
        <p:blipFill>
          <a:blip r:embed="rId4"/>
          <a:stretch>
            <a:fillRect/>
          </a:stretch>
        </p:blipFill>
        <p:spPr>
          <a:xfrm>
            <a:off x="479598" y="207691"/>
            <a:ext cx="2366932" cy="953127"/>
          </a:xfrm>
          <a:prstGeom prst="rect">
            <a:avLst/>
          </a:prstGeom>
        </p:spPr>
      </p:pic>
      <p:pic>
        <p:nvPicPr>
          <p:cNvPr id="3" name="Picture 2">
            <a:extLst>
              <a:ext uri="{FF2B5EF4-FFF2-40B4-BE49-F238E27FC236}">
                <a16:creationId xmlns:a16="http://schemas.microsoft.com/office/drawing/2014/main" id="{9A8DEDC8-7CF1-2F4E-035B-F9142D5A2AD9}"/>
              </a:ext>
            </a:extLst>
          </p:cNvPr>
          <p:cNvPicPr>
            <a:picLocks noChangeAspect="1"/>
          </p:cNvPicPr>
          <p:nvPr/>
        </p:nvPicPr>
        <p:blipFill>
          <a:blip r:embed="rId5"/>
          <a:stretch>
            <a:fillRect/>
          </a:stretch>
        </p:blipFill>
        <p:spPr>
          <a:xfrm>
            <a:off x="6096000" y="5177160"/>
            <a:ext cx="619125" cy="544512"/>
          </a:xfrm>
          <a:prstGeom prst="rect">
            <a:avLst/>
          </a:prstGeom>
        </p:spPr>
      </p:pic>
    </p:spTree>
    <p:extLst>
      <p:ext uri="{BB962C8B-B14F-4D97-AF65-F5344CB8AC3E}">
        <p14:creationId xmlns:p14="http://schemas.microsoft.com/office/powerpoint/2010/main" val="2269931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11993-C105-99A6-FF22-5CC5E00C6D1A}"/>
              </a:ext>
            </a:extLst>
          </p:cNvPr>
          <p:cNvSpPr>
            <a:spLocks noGrp="1"/>
          </p:cNvSpPr>
          <p:nvPr>
            <p:ph type="ctrTitle"/>
          </p:nvPr>
        </p:nvSpPr>
        <p:spPr>
          <a:xfrm>
            <a:off x="2562387" y="1809749"/>
            <a:ext cx="8915399" cy="2262781"/>
          </a:xfrm>
        </p:spPr>
        <p:txBody>
          <a:bodyPr/>
          <a:lstStyle/>
          <a:p>
            <a:r>
              <a:rPr lang="en-US" dirty="0"/>
              <a:t>Perinatal Mental Health Project</a:t>
            </a:r>
            <a:endParaRPr lang="en-GB" dirty="0"/>
          </a:p>
        </p:txBody>
      </p:sp>
      <p:sp>
        <p:nvSpPr>
          <p:cNvPr id="3" name="Subtitle 2">
            <a:extLst>
              <a:ext uri="{FF2B5EF4-FFF2-40B4-BE49-F238E27FC236}">
                <a16:creationId xmlns:a16="http://schemas.microsoft.com/office/drawing/2014/main" id="{3D6F9F16-0B8A-9ABD-617D-39DE86B17E36}"/>
              </a:ext>
            </a:extLst>
          </p:cNvPr>
          <p:cNvSpPr>
            <a:spLocks noGrp="1"/>
          </p:cNvSpPr>
          <p:nvPr>
            <p:ph type="subTitle" idx="1"/>
          </p:nvPr>
        </p:nvSpPr>
        <p:spPr>
          <a:xfrm>
            <a:off x="2562387" y="4072530"/>
            <a:ext cx="7067226" cy="994769"/>
          </a:xfrm>
        </p:spPr>
        <p:txBody>
          <a:bodyPr/>
          <a:lstStyle/>
          <a:p>
            <a:pPr algn="just"/>
            <a:r>
              <a:rPr lang="en-US" dirty="0"/>
              <a:t>A lived experience, community led approach to perinatal mental health services in Derby. </a:t>
            </a:r>
            <a:endParaRPr lang="en-GB" dirty="0"/>
          </a:p>
        </p:txBody>
      </p:sp>
      <p:pic>
        <p:nvPicPr>
          <p:cNvPr id="5" name="Picture 4">
            <a:extLst>
              <a:ext uri="{FF2B5EF4-FFF2-40B4-BE49-F238E27FC236}">
                <a16:creationId xmlns:a16="http://schemas.microsoft.com/office/drawing/2014/main" id="{ADE4BCB8-19D8-277F-B19E-718004D9B431}"/>
              </a:ext>
            </a:extLst>
          </p:cNvPr>
          <p:cNvPicPr>
            <a:picLocks noChangeAspect="1"/>
          </p:cNvPicPr>
          <p:nvPr/>
        </p:nvPicPr>
        <p:blipFill>
          <a:blip r:embed="rId2"/>
          <a:stretch>
            <a:fillRect/>
          </a:stretch>
        </p:blipFill>
        <p:spPr>
          <a:xfrm>
            <a:off x="1260637" y="130671"/>
            <a:ext cx="2488833" cy="1095376"/>
          </a:xfrm>
          <a:prstGeom prst="rect">
            <a:avLst/>
          </a:prstGeom>
        </p:spPr>
      </p:pic>
      <p:pic>
        <p:nvPicPr>
          <p:cNvPr id="9" name="Picture 8">
            <a:extLst>
              <a:ext uri="{FF2B5EF4-FFF2-40B4-BE49-F238E27FC236}">
                <a16:creationId xmlns:a16="http://schemas.microsoft.com/office/drawing/2014/main" id="{86E52BF3-7D5F-1E2C-FAB0-E7D63AE55B75}"/>
              </a:ext>
            </a:extLst>
          </p:cNvPr>
          <p:cNvPicPr>
            <a:picLocks noChangeAspect="1"/>
          </p:cNvPicPr>
          <p:nvPr/>
        </p:nvPicPr>
        <p:blipFill>
          <a:blip r:embed="rId3"/>
          <a:stretch>
            <a:fillRect/>
          </a:stretch>
        </p:blipFill>
        <p:spPr>
          <a:xfrm>
            <a:off x="214312" y="130671"/>
            <a:ext cx="1010180" cy="1095376"/>
          </a:xfrm>
          <a:prstGeom prst="rect">
            <a:avLst/>
          </a:prstGeom>
        </p:spPr>
      </p:pic>
    </p:spTree>
    <p:extLst>
      <p:ext uri="{BB962C8B-B14F-4D97-AF65-F5344CB8AC3E}">
        <p14:creationId xmlns:p14="http://schemas.microsoft.com/office/powerpoint/2010/main" val="4059153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5133-51EF-4F31-3906-40EBD4083586}"/>
              </a:ext>
            </a:extLst>
          </p:cNvPr>
          <p:cNvSpPr>
            <a:spLocks noGrp="1"/>
          </p:cNvSpPr>
          <p:nvPr>
            <p:ph type="title"/>
          </p:nvPr>
        </p:nvSpPr>
        <p:spPr/>
        <p:txBody>
          <a:bodyPr/>
          <a:lstStyle/>
          <a:p>
            <a:r>
              <a:rPr lang="en-US" dirty="0"/>
              <a:t>What Are the PMH Projects Aims?</a:t>
            </a:r>
            <a:endParaRPr lang="en-GB" dirty="0"/>
          </a:p>
        </p:txBody>
      </p:sp>
      <p:sp>
        <p:nvSpPr>
          <p:cNvPr id="3" name="Content Placeholder 2">
            <a:extLst>
              <a:ext uri="{FF2B5EF4-FFF2-40B4-BE49-F238E27FC236}">
                <a16:creationId xmlns:a16="http://schemas.microsoft.com/office/drawing/2014/main" id="{CA22342A-AFB3-B944-F6D7-4F3843F4D52C}"/>
              </a:ext>
            </a:extLst>
          </p:cNvPr>
          <p:cNvSpPr>
            <a:spLocks noGrp="1"/>
          </p:cNvSpPr>
          <p:nvPr>
            <p:ph idx="1"/>
          </p:nvPr>
        </p:nvSpPr>
        <p:spPr>
          <a:xfrm>
            <a:off x="2589212" y="2232992"/>
            <a:ext cx="8741611" cy="4125783"/>
          </a:xfrm>
        </p:spPr>
        <p:txBody>
          <a:bodyPr vert="horz" lIns="91440" tIns="45720" rIns="91440" bIns="45720" rtlCol="0" anchor="t">
            <a:normAutofit/>
          </a:bodyPr>
          <a:lstStyle/>
          <a:p>
            <a:pPr>
              <a:buFont typeface="Wingdings 3"/>
              <a:buChar char=""/>
            </a:pPr>
            <a:r>
              <a:rPr lang="en-US" dirty="0">
                <a:latin typeface="Century Gothic"/>
                <a:ea typeface="Calibri"/>
                <a:cs typeface="Calibri"/>
              </a:rPr>
              <a:t>To identify services across Derby and Derbyshire offering PMH (Perinatal Mental Health) services.</a:t>
            </a:r>
          </a:p>
          <a:p>
            <a:pPr marL="1028700" lvl="1">
              <a:buFont typeface="Wingdings 3"/>
              <a:buChar char=""/>
            </a:pPr>
            <a:r>
              <a:rPr lang="en-US" sz="1800" dirty="0">
                <a:latin typeface="Century Gothic"/>
                <a:ea typeface="Calibri"/>
                <a:cs typeface="Calibri"/>
              </a:rPr>
              <a:t>To identify and understand core PMH services referral pathways and what they offer. </a:t>
            </a:r>
          </a:p>
          <a:p>
            <a:pPr marL="1028700" lvl="1">
              <a:buFont typeface="Wingdings 3"/>
              <a:buChar char=""/>
            </a:pPr>
            <a:r>
              <a:rPr lang="en-US" sz="1800" dirty="0">
                <a:latin typeface="Century Gothic"/>
                <a:ea typeface="Calibri"/>
                <a:cs typeface="Calibri"/>
              </a:rPr>
              <a:t>To create a PMH Pathway, working to the ‘Thrive model’</a:t>
            </a:r>
          </a:p>
          <a:p>
            <a:pPr>
              <a:buFont typeface="Wingdings 3"/>
              <a:buChar char=""/>
            </a:pPr>
            <a:r>
              <a:rPr lang="en-US" dirty="0">
                <a:latin typeface="Century Gothic"/>
                <a:ea typeface="Calibri"/>
                <a:cs typeface="Calibri"/>
              </a:rPr>
              <a:t>To identify and explore what is working well for PMH services and their users. </a:t>
            </a:r>
          </a:p>
          <a:p>
            <a:pPr>
              <a:buFont typeface="Wingdings 3"/>
              <a:buChar char=""/>
            </a:pPr>
            <a:r>
              <a:rPr lang="en-US" dirty="0">
                <a:latin typeface="Century Gothic"/>
                <a:ea typeface="Calibri"/>
                <a:cs typeface="Calibri"/>
              </a:rPr>
              <a:t>To identify and explore any barriers experienced by PMH services and their users. </a:t>
            </a:r>
          </a:p>
          <a:p>
            <a:pPr>
              <a:buFont typeface="Wingdings 3"/>
              <a:buChar char=""/>
            </a:pPr>
            <a:r>
              <a:rPr lang="en-US" dirty="0">
                <a:latin typeface="Century Gothic"/>
                <a:ea typeface="Calibri"/>
                <a:cs typeface="Calibri"/>
              </a:rPr>
              <a:t>To provide recommendations to inform, improve, and shape future PMH services.</a:t>
            </a:r>
          </a:p>
          <a:p>
            <a:pPr>
              <a:buFont typeface="Wingdings 3"/>
              <a:buChar char=""/>
            </a:pPr>
            <a:endParaRPr lang="en-US" sz="1100" dirty="0">
              <a:latin typeface="Calibri"/>
              <a:ea typeface="Calibri"/>
              <a:cs typeface="Calibri"/>
            </a:endParaRPr>
          </a:p>
          <a:p>
            <a:pPr>
              <a:buFont typeface="Wingdings 3"/>
              <a:buChar char=""/>
            </a:pPr>
            <a:endParaRPr lang="en-US" sz="1100" dirty="0">
              <a:latin typeface="Calibri"/>
              <a:ea typeface="Calibri"/>
              <a:cs typeface="Calibri"/>
            </a:endParaRP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BF678C92-6C12-EABD-9B0D-F00C9ED64D50}"/>
              </a:ext>
            </a:extLst>
          </p:cNvPr>
          <p:cNvPicPr>
            <a:picLocks noChangeAspect="1"/>
          </p:cNvPicPr>
          <p:nvPr/>
        </p:nvPicPr>
        <p:blipFill>
          <a:blip r:embed="rId2"/>
          <a:stretch>
            <a:fillRect/>
          </a:stretch>
        </p:blipFill>
        <p:spPr>
          <a:xfrm>
            <a:off x="1344796" y="31865"/>
            <a:ext cx="1345656" cy="592245"/>
          </a:xfrm>
          <a:prstGeom prst="rect">
            <a:avLst/>
          </a:prstGeom>
        </p:spPr>
      </p:pic>
      <p:pic>
        <p:nvPicPr>
          <p:cNvPr id="5" name="Picture 4">
            <a:extLst>
              <a:ext uri="{FF2B5EF4-FFF2-40B4-BE49-F238E27FC236}">
                <a16:creationId xmlns:a16="http://schemas.microsoft.com/office/drawing/2014/main" id="{18AEA581-E35D-4216-4D55-A87841FB8C87}"/>
              </a:ext>
            </a:extLst>
          </p:cNvPr>
          <p:cNvPicPr>
            <a:picLocks noChangeAspect="1"/>
          </p:cNvPicPr>
          <p:nvPr/>
        </p:nvPicPr>
        <p:blipFill>
          <a:blip r:embed="rId3"/>
          <a:stretch>
            <a:fillRect/>
          </a:stretch>
        </p:blipFill>
        <p:spPr>
          <a:xfrm>
            <a:off x="298470" y="31865"/>
            <a:ext cx="546181" cy="592245"/>
          </a:xfrm>
          <a:prstGeom prst="rect">
            <a:avLst/>
          </a:prstGeom>
        </p:spPr>
      </p:pic>
    </p:spTree>
    <p:extLst>
      <p:ext uri="{BB962C8B-B14F-4D97-AF65-F5344CB8AC3E}">
        <p14:creationId xmlns:p14="http://schemas.microsoft.com/office/powerpoint/2010/main" val="629720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F519-0C33-4CFD-AC76-90AD8A30EA3D}"/>
              </a:ext>
            </a:extLst>
          </p:cNvPr>
          <p:cNvSpPr>
            <a:spLocks noGrp="1"/>
          </p:cNvSpPr>
          <p:nvPr>
            <p:ph type="title"/>
          </p:nvPr>
        </p:nvSpPr>
        <p:spPr/>
        <p:txBody>
          <a:bodyPr/>
          <a:lstStyle/>
          <a:p>
            <a:r>
              <a:rPr lang="en-US" dirty="0"/>
              <a:t>Co-production</a:t>
            </a:r>
            <a:endParaRPr lang="en-GB" dirty="0"/>
          </a:p>
        </p:txBody>
      </p:sp>
      <p:sp>
        <p:nvSpPr>
          <p:cNvPr id="3" name="Content Placeholder 2">
            <a:extLst>
              <a:ext uri="{FF2B5EF4-FFF2-40B4-BE49-F238E27FC236}">
                <a16:creationId xmlns:a16="http://schemas.microsoft.com/office/drawing/2014/main" id="{42AEC1C8-0D03-6EF1-A3AD-F6CEF5A6B966}"/>
              </a:ext>
            </a:extLst>
          </p:cNvPr>
          <p:cNvSpPr>
            <a:spLocks noGrp="1"/>
          </p:cNvSpPr>
          <p:nvPr>
            <p:ph idx="1"/>
          </p:nvPr>
        </p:nvSpPr>
        <p:spPr/>
        <p:txBody>
          <a:bodyPr vert="horz" lIns="91440" tIns="45720" rIns="91440" bIns="45720" rtlCol="0" anchor="t">
            <a:normAutofit lnSpcReduction="10000"/>
          </a:bodyPr>
          <a:lstStyle/>
          <a:p>
            <a:r>
              <a:rPr lang="en-US" dirty="0"/>
              <a:t>Committed to ensuring that the community is involved through each stage of our project. </a:t>
            </a:r>
          </a:p>
          <a:p>
            <a:r>
              <a:rPr lang="en-US" dirty="0"/>
              <a:t>PMH Project is led by lived experience, service users and services.</a:t>
            </a:r>
          </a:p>
          <a:p>
            <a:r>
              <a:rPr lang="en-US" dirty="0"/>
              <a:t>Worked hard to ensure we facilitate all voices throughout each stage of the project.</a:t>
            </a:r>
          </a:p>
          <a:p>
            <a:pPr marL="0" indent="0">
              <a:buNone/>
            </a:pPr>
            <a:endParaRPr lang="en-US" dirty="0"/>
          </a:p>
          <a:p>
            <a:r>
              <a:rPr lang="en-US" dirty="0"/>
              <a:t>Representation of Derbys Diverse community</a:t>
            </a:r>
          </a:p>
          <a:p>
            <a:pPr lvl="1"/>
            <a:r>
              <a:rPr lang="en-US" dirty="0"/>
              <a:t>Ethnicity's</a:t>
            </a:r>
          </a:p>
          <a:p>
            <a:pPr lvl="1"/>
            <a:r>
              <a:rPr lang="en-US" dirty="0"/>
              <a:t>LGBTQIA+</a:t>
            </a:r>
          </a:p>
          <a:p>
            <a:pPr lvl="1"/>
            <a:r>
              <a:rPr lang="en-US" dirty="0"/>
              <a:t>Neurodiversity's </a:t>
            </a:r>
          </a:p>
          <a:p>
            <a:pPr lvl="1"/>
            <a:r>
              <a:rPr lang="en-US" dirty="0"/>
              <a:t>Disabilities</a:t>
            </a:r>
            <a:endParaRPr lang="en-GB" dirty="0"/>
          </a:p>
        </p:txBody>
      </p:sp>
    </p:spTree>
    <p:extLst>
      <p:ext uri="{BB962C8B-B14F-4D97-AF65-F5344CB8AC3E}">
        <p14:creationId xmlns:p14="http://schemas.microsoft.com/office/powerpoint/2010/main" val="71002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02D6-E173-66C4-FDE7-C307859E29F9}"/>
              </a:ext>
            </a:extLst>
          </p:cNvPr>
          <p:cNvSpPr>
            <a:spLocks noGrp="1"/>
          </p:cNvSpPr>
          <p:nvPr>
            <p:ph type="title"/>
          </p:nvPr>
        </p:nvSpPr>
        <p:spPr/>
        <p:txBody>
          <a:bodyPr/>
          <a:lstStyle/>
          <a:p>
            <a:r>
              <a:rPr lang="en-US" dirty="0"/>
              <a:t>Data Collection </a:t>
            </a:r>
            <a:endParaRPr lang="en-GB" dirty="0"/>
          </a:p>
        </p:txBody>
      </p:sp>
      <p:sp>
        <p:nvSpPr>
          <p:cNvPr id="3" name="Content Placeholder 2">
            <a:extLst>
              <a:ext uri="{FF2B5EF4-FFF2-40B4-BE49-F238E27FC236}">
                <a16:creationId xmlns:a16="http://schemas.microsoft.com/office/drawing/2014/main" id="{E3F22036-0167-DDBF-35FA-D6D33884E006}"/>
              </a:ext>
            </a:extLst>
          </p:cNvPr>
          <p:cNvSpPr>
            <a:spLocks noGrp="1"/>
          </p:cNvSpPr>
          <p:nvPr>
            <p:ph idx="1"/>
          </p:nvPr>
        </p:nvSpPr>
        <p:spPr/>
        <p:txBody>
          <a:bodyPr/>
          <a:lstStyle/>
          <a:p>
            <a:r>
              <a:rPr lang="en-US" dirty="0"/>
              <a:t>Mixed methods approach </a:t>
            </a:r>
          </a:p>
          <a:p>
            <a:pPr lvl="1"/>
            <a:r>
              <a:rPr lang="en-US" dirty="0"/>
              <a:t>Quantitative - Surveys for both service users and providers. </a:t>
            </a:r>
          </a:p>
          <a:p>
            <a:pPr lvl="1"/>
            <a:r>
              <a:rPr lang="en-US" dirty="0"/>
              <a:t>Qualitative – Semi Structured themed listening sessions.</a:t>
            </a:r>
          </a:p>
          <a:p>
            <a:pPr indent="-285750"/>
            <a:endParaRPr lang="en-US" dirty="0"/>
          </a:p>
          <a:p>
            <a:pPr indent="-285750"/>
            <a:r>
              <a:rPr lang="en-US" dirty="0"/>
              <a:t>Surveys – services and service users asked the same questions, PMH, services accessed, barriers to support, Likert scale questions, space for personal experiences.</a:t>
            </a:r>
          </a:p>
          <a:p>
            <a:pPr marL="57150" indent="0">
              <a:buNone/>
            </a:pPr>
            <a:endParaRPr lang="en-US" dirty="0"/>
          </a:p>
          <a:p>
            <a:pPr indent="-285750"/>
            <a:r>
              <a:rPr lang="en-US" dirty="0"/>
              <a:t>Listening sessions – did you access support, what worked, barriers to support, blue sky thinking what would services look like in the future.</a:t>
            </a:r>
          </a:p>
          <a:p>
            <a:pPr marL="457200" lvl="1" indent="0">
              <a:buNone/>
            </a:pPr>
            <a:endParaRPr lang="en-US" dirty="0"/>
          </a:p>
          <a:p>
            <a:pPr indent="-285750"/>
            <a:endParaRPr lang="en-US" dirty="0"/>
          </a:p>
        </p:txBody>
      </p:sp>
    </p:spTree>
    <p:extLst>
      <p:ext uri="{BB962C8B-B14F-4D97-AF65-F5344CB8AC3E}">
        <p14:creationId xmlns:p14="http://schemas.microsoft.com/office/powerpoint/2010/main" val="108617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word cloud with text&#10;&#10;Description automatically generated">
            <a:extLst>
              <a:ext uri="{FF2B5EF4-FFF2-40B4-BE49-F238E27FC236}">
                <a16:creationId xmlns:a16="http://schemas.microsoft.com/office/drawing/2014/main" id="{05D86D71-6A16-CA4C-7C4B-AA21ED2FEC7B}"/>
              </a:ext>
            </a:extLst>
          </p:cNvPr>
          <p:cNvPicPr>
            <a:picLocks noChangeAspect="1"/>
          </p:cNvPicPr>
          <p:nvPr/>
        </p:nvPicPr>
        <p:blipFill>
          <a:blip r:embed="rId2">
            <a:alphaModFix amt="78000"/>
          </a:blip>
          <a:stretch>
            <a:fillRect/>
          </a:stretch>
        </p:blipFill>
        <p:spPr>
          <a:xfrm>
            <a:off x="6367275" y="1231529"/>
            <a:ext cx="5522182" cy="2774937"/>
          </a:xfrm>
          <a:prstGeom prst="rect">
            <a:avLst/>
          </a:prstGeom>
          <a:gradFill>
            <a:gsLst>
              <a:gs pos="0">
                <a:schemeClr val="bg2">
                  <a:tint val="90000"/>
                  <a:lumMod val="120000"/>
                </a:schemeClr>
              </a:gs>
              <a:gs pos="100000">
                <a:schemeClr val="bg2">
                  <a:shade val="98000"/>
                  <a:satMod val="120000"/>
                  <a:lumMod val="98000"/>
                </a:schemeClr>
              </a:gs>
            </a:gsLst>
            <a:lin ang="5400000" scaled="0"/>
          </a:gradFill>
        </p:spPr>
      </p:pic>
      <p:sp>
        <p:nvSpPr>
          <p:cNvPr id="2" name="Title 1"/>
          <p:cNvSpPr>
            <a:spLocks noGrp="1"/>
          </p:cNvSpPr>
          <p:nvPr>
            <p:ph type="title"/>
          </p:nvPr>
        </p:nvSpPr>
        <p:spPr>
          <a:xfrm>
            <a:off x="1687668" y="671735"/>
            <a:ext cx="6581689" cy="1280890"/>
          </a:xfrm>
        </p:spPr>
        <p:txBody>
          <a:bodyPr>
            <a:normAutofit/>
          </a:bodyPr>
          <a:lstStyle/>
          <a:p>
            <a:r>
              <a:rPr lang="en-GB" sz="3200" dirty="0"/>
              <a:t>		Service User Demographics </a:t>
            </a:r>
          </a:p>
        </p:txBody>
      </p:sp>
      <p:sp>
        <p:nvSpPr>
          <p:cNvPr id="3" name="Content Placeholder 2"/>
          <p:cNvSpPr>
            <a:spLocks noGrp="1"/>
          </p:cNvSpPr>
          <p:nvPr>
            <p:ph idx="1"/>
          </p:nvPr>
        </p:nvSpPr>
        <p:spPr>
          <a:xfrm>
            <a:off x="7057980" y="4126872"/>
            <a:ext cx="4140772" cy="1661765"/>
          </a:xfrm>
        </p:spPr>
        <p:txBody>
          <a:bodyPr>
            <a:normAutofit fontScale="92500" lnSpcReduction="10000"/>
          </a:bodyPr>
          <a:lstStyle/>
          <a:p>
            <a:r>
              <a:rPr lang="en-GB" sz="2000" dirty="0">
                <a:solidFill>
                  <a:srgbClr val="000000"/>
                </a:solidFill>
              </a:rPr>
              <a:t>89 service user responses</a:t>
            </a:r>
          </a:p>
          <a:p>
            <a:r>
              <a:rPr lang="en-GB" sz="2000" dirty="0">
                <a:solidFill>
                  <a:srgbClr val="000000"/>
                </a:solidFill>
              </a:rPr>
              <a:t>22% from a BAME background</a:t>
            </a:r>
          </a:p>
          <a:p>
            <a:r>
              <a:rPr lang="en-GB" sz="2000" dirty="0">
                <a:solidFill>
                  <a:srgbClr val="000000"/>
                </a:solidFill>
              </a:rPr>
              <a:t>Additional 9 paper responses from BAME community members</a:t>
            </a:r>
            <a:endParaRPr lang="en-GB" sz="1600" dirty="0">
              <a:solidFill>
                <a:srgbClr val="000000"/>
              </a:solidFill>
            </a:endParaRPr>
          </a:p>
          <a:p>
            <a:endParaRPr lang="en-GB" sz="1600" dirty="0">
              <a:solidFill>
                <a:srgbClr val="000000"/>
              </a:solidFill>
            </a:endParaRPr>
          </a:p>
          <a:p>
            <a:endParaRPr lang="en-GB" sz="1600" dirty="0">
              <a:solidFill>
                <a:srgbClr val="000000"/>
              </a:solidFill>
            </a:endParaRPr>
          </a:p>
          <a:p>
            <a:endParaRPr lang="en-GB" sz="1600" dirty="0">
              <a:solidFill>
                <a:srgbClr val="000000"/>
              </a:solidFill>
            </a:endParaRPr>
          </a:p>
        </p:txBody>
      </p:sp>
      <p:graphicFrame>
        <p:nvGraphicFramePr>
          <p:cNvPr id="17" name="Table 16">
            <a:extLst>
              <a:ext uri="{FF2B5EF4-FFF2-40B4-BE49-F238E27FC236}">
                <a16:creationId xmlns:a16="http://schemas.microsoft.com/office/drawing/2014/main" id="{95E8476D-17E6-DEEF-56D2-DB6B19FE1D87}"/>
              </a:ext>
            </a:extLst>
          </p:cNvPr>
          <p:cNvGraphicFramePr>
            <a:graphicFrameLocks noGrp="1"/>
          </p:cNvGraphicFramePr>
          <p:nvPr/>
        </p:nvGraphicFramePr>
        <p:xfrm>
          <a:off x="1340721" y="1735778"/>
          <a:ext cx="4830952" cy="4324531"/>
        </p:xfrm>
        <a:graphic>
          <a:graphicData uri="http://schemas.openxmlformats.org/drawingml/2006/table">
            <a:tbl>
              <a:tblPr firstRow="1" bandRow="1">
                <a:tableStyleId>{5C22544A-7EE6-4342-B048-85BDC9FD1C3A}</a:tableStyleId>
              </a:tblPr>
              <a:tblGrid>
                <a:gridCol w="1158434">
                  <a:extLst>
                    <a:ext uri="{9D8B030D-6E8A-4147-A177-3AD203B41FA5}">
                      <a16:colId xmlns:a16="http://schemas.microsoft.com/office/drawing/2014/main" val="2228349705"/>
                    </a:ext>
                  </a:extLst>
                </a:gridCol>
                <a:gridCol w="3304425">
                  <a:extLst>
                    <a:ext uri="{9D8B030D-6E8A-4147-A177-3AD203B41FA5}">
                      <a16:colId xmlns:a16="http://schemas.microsoft.com/office/drawing/2014/main" val="1253745432"/>
                    </a:ext>
                  </a:extLst>
                </a:gridCol>
                <a:gridCol w="368093">
                  <a:extLst>
                    <a:ext uri="{9D8B030D-6E8A-4147-A177-3AD203B41FA5}">
                      <a16:colId xmlns:a16="http://schemas.microsoft.com/office/drawing/2014/main" val="4029688986"/>
                    </a:ext>
                  </a:extLst>
                </a:gridCol>
              </a:tblGrid>
              <a:tr h="217243">
                <a:tc>
                  <a:txBody>
                    <a:bodyPr/>
                    <a:lstStyle/>
                    <a:p>
                      <a:pPr algn="l"/>
                      <a:endParaRPr lang="en-GB" sz="1300" dirty="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endParaRPr lang="en-GB" sz="1300"/>
                    </a:p>
                  </a:txBody>
                  <a:tcPr marL="49549" marR="49549" marT="24774" marB="24774"/>
                </a:tc>
                <a:extLst>
                  <a:ext uri="{0D108BD9-81ED-4DB2-BD59-A6C34878D82A}">
                    <a16:rowId xmlns:a16="http://schemas.microsoft.com/office/drawing/2014/main" val="3252716542"/>
                  </a:ext>
                </a:extLst>
              </a:tr>
              <a:tr h="217243">
                <a:tc>
                  <a:txBody>
                    <a:bodyPr/>
                    <a:lstStyle/>
                    <a:p>
                      <a:endParaRPr lang="en-GB" sz="1300">
                        <a:effectLst/>
                      </a:endParaRPr>
                    </a:p>
                  </a:txBody>
                  <a:tcPr marL="49549" marR="49549" marT="24774" marB="24774" anchor="ctr"/>
                </a:tc>
                <a:tc>
                  <a:txBody>
                    <a:bodyPr/>
                    <a:lstStyle/>
                    <a:p>
                      <a:pPr algn="l"/>
                      <a:r>
                        <a:rPr lang="en-US" sz="1300" dirty="0">
                          <a:effectLst/>
                        </a:rPr>
                        <a:t>B</a:t>
                      </a:r>
                      <a:r>
                        <a:rPr lang="en-GB" sz="1300" dirty="0" err="1">
                          <a:effectLst/>
                        </a:rPr>
                        <a:t>een</a:t>
                      </a:r>
                      <a:r>
                        <a:rPr lang="en-GB" sz="1300" dirty="0">
                          <a:effectLst/>
                        </a:rPr>
                        <a:t> Pregnant</a:t>
                      </a:r>
                    </a:p>
                  </a:txBody>
                  <a:tcPr marL="49549" marR="49549" marT="24774" marB="24774" anchor="ctr"/>
                </a:tc>
                <a:tc>
                  <a:txBody>
                    <a:bodyPr/>
                    <a:lstStyle/>
                    <a:p>
                      <a:pPr algn="l"/>
                      <a:r>
                        <a:rPr lang="en-US" sz="1300" dirty="0">
                          <a:effectLst/>
                        </a:rPr>
                        <a:t>76</a:t>
                      </a:r>
                      <a:endParaRPr lang="en-GB" sz="1300" dirty="0">
                        <a:effectLst/>
                      </a:endParaRPr>
                    </a:p>
                  </a:txBody>
                  <a:tcPr marL="49549" marR="49549" marT="24774" marB="24774" anchor="ctr"/>
                </a:tc>
                <a:extLst>
                  <a:ext uri="{0D108BD9-81ED-4DB2-BD59-A6C34878D82A}">
                    <a16:rowId xmlns:a16="http://schemas.microsoft.com/office/drawing/2014/main" val="3987826371"/>
                  </a:ext>
                </a:extLst>
              </a:tr>
              <a:tr h="217243">
                <a:tc>
                  <a:txBody>
                    <a:bodyPr/>
                    <a:lstStyle/>
                    <a:p>
                      <a:endParaRPr lang="en-GB" sz="1300">
                        <a:effectLst/>
                      </a:endParaRPr>
                    </a:p>
                  </a:txBody>
                  <a:tcPr marL="49549" marR="49549" marT="24774" marB="24774" anchor="ctr"/>
                </a:tc>
                <a:tc>
                  <a:txBody>
                    <a:bodyPr/>
                    <a:lstStyle/>
                    <a:p>
                      <a:pPr algn="l"/>
                      <a:r>
                        <a:rPr lang="en-GB" sz="1300" dirty="0">
                          <a:effectLst/>
                        </a:rPr>
                        <a:t>Experienced pregnancy loss </a:t>
                      </a:r>
                    </a:p>
                  </a:txBody>
                  <a:tcPr marL="49549" marR="49549" marT="24774" marB="24774" anchor="ctr"/>
                </a:tc>
                <a:tc>
                  <a:txBody>
                    <a:bodyPr/>
                    <a:lstStyle/>
                    <a:p>
                      <a:pPr algn="l"/>
                      <a:r>
                        <a:rPr lang="en-US" sz="1300" dirty="0">
                          <a:effectLst/>
                        </a:rPr>
                        <a:t>2</a:t>
                      </a:r>
                      <a:r>
                        <a:rPr lang="en-GB" sz="1300" dirty="0">
                          <a:effectLst/>
                        </a:rPr>
                        <a:t>2</a:t>
                      </a:r>
                    </a:p>
                  </a:txBody>
                  <a:tcPr marL="49549" marR="49549" marT="24774" marB="24774" anchor="ctr"/>
                </a:tc>
                <a:extLst>
                  <a:ext uri="{0D108BD9-81ED-4DB2-BD59-A6C34878D82A}">
                    <a16:rowId xmlns:a16="http://schemas.microsoft.com/office/drawing/2014/main" val="599955730"/>
                  </a:ext>
                </a:extLst>
              </a:tr>
              <a:tr h="217243">
                <a:tc>
                  <a:txBody>
                    <a:bodyPr/>
                    <a:lstStyle/>
                    <a:p>
                      <a:endParaRPr lang="en-GB" sz="1300">
                        <a:effectLst/>
                      </a:endParaRPr>
                    </a:p>
                  </a:txBody>
                  <a:tcPr marL="49549" marR="49549" marT="24774" marB="24774" anchor="ctr"/>
                </a:tc>
                <a:tc>
                  <a:txBody>
                    <a:bodyPr/>
                    <a:lstStyle/>
                    <a:p>
                      <a:pPr algn="l"/>
                      <a:r>
                        <a:rPr lang="en-GB" sz="1300" dirty="0">
                          <a:effectLst/>
                        </a:rPr>
                        <a:t>Experienced baby loss  </a:t>
                      </a:r>
                    </a:p>
                  </a:txBody>
                  <a:tcPr marL="49549" marR="49549" marT="24774" marB="24774" anchor="ctr"/>
                </a:tc>
                <a:tc>
                  <a:txBody>
                    <a:bodyPr/>
                    <a:lstStyle/>
                    <a:p>
                      <a:pPr algn="l"/>
                      <a:r>
                        <a:rPr lang="en-US" sz="1300" dirty="0">
                          <a:effectLst/>
                        </a:rPr>
                        <a:t>5</a:t>
                      </a:r>
                      <a:endParaRPr lang="en-GB" sz="1300" dirty="0">
                        <a:effectLst/>
                      </a:endParaRPr>
                    </a:p>
                  </a:txBody>
                  <a:tcPr marL="49549" marR="49549" marT="24774" marB="24774" anchor="ctr"/>
                </a:tc>
                <a:extLst>
                  <a:ext uri="{0D108BD9-81ED-4DB2-BD59-A6C34878D82A}">
                    <a16:rowId xmlns:a16="http://schemas.microsoft.com/office/drawing/2014/main" val="920145332"/>
                  </a:ext>
                </a:extLst>
              </a:tr>
              <a:tr h="217243">
                <a:tc>
                  <a:txBody>
                    <a:bodyPr/>
                    <a:lstStyle/>
                    <a:p>
                      <a:endParaRPr lang="en-GB" sz="1300">
                        <a:effectLst/>
                      </a:endParaRPr>
                    </a:p>
                  </a:txBody>
                  <a:tcPr marL="49549" marR="49549" marT="24774" marB="24774" anchor="ctr"/>
                </a:tc>
                <a:tc>
                  <a:txBody>
                    <a:bodyPr/>
                    <a:lstStyle/>
                    <a:p>
                      <a:pPr algn="l"/>
                      <a:r>
                        <a:rPr lang="en-GB" sz="1300" dirty="0">
                          <a:effectLst/>
                        </a:rPr>
                        <a:t>Given birth</a:t>
                      </a:r>
                    </a:p>
                  </a:txBody>
                  <a:tcPr marL="49549" marR="49549" marT="24774" marB="24774" anchor="ctr"/>
                </a:tc>
                <a:tc>
                  <a:txBody>
                    <a:bodyPr/>
                    <a:lstStyle/>
                    <a:p>
                      <a:pPr algn="l"/>
                      <a:r>
                        <a:rPr lang="en-US" sz="1300" dirty="0">
                          <a:effectLst/>
                        </a:rPr>
                        <a:t>76</a:t>
                      </a:r>
                      <a:endParaRPr lang="en-GB" sz="1300" dirty="0">
                        <a:effectLst/>
                      </a:endParaRPr>
                    </a:p>
                  </a:txBody>
                  <a:tcPr marL="49549" marR="49549" marT="24774" marB="24774" anchor="ctr"/>
                </a:tc>
                <a:extLst>
                  <a:ext uri="{0D108BD9-81ED-4DB2-BD59-A6C34878D82A}">
                    <a16:rowId xmlns:a16="http://schemas.microsoft.com/office/drawing/2014/main" val="3554338927"/>
                  </a:ext>
                </a:extLst>
              </a:tr>
              <a:tr h="363045">
                <a:tc>
                  <a:txBody>
                    <a:bodyPr/>
                    <a:lstStyle/>
                    <a:p>
                      <a:endParaRPr lang="en-GB" sz="1300">
                        <a:effectLst/>
                      </a:endParaRPr>
                    </a:p>
                  </a:txBody>
                  <a:tcPr marL="49549" marR="49549" marT="24774" marB="24774" anchor="ctr"/>
                </a:tc>
                <a:tc>
                  <a:txBody>
                    <a:bodyPr/>
                    <a:lstStyle/>
                    <a:p>
                      <a:pPr algn="l"/>
                      <a:r>
                        <a:rPr lang="en-US" sz="1300" dirty="0">
                          <a:effectLst/>
                        </a:rPr>
                        <a:t>Given birth to a child who is no longer in your primary care</a:t>
                      </a:r>
                    </a:p>
                  </a:txBody>
                  <a:tcPr marL="49549" marR="49549" marT="24774" marB="24774" anchor="ctr"/>
                </a:tc>
                <a:tc>
                  <a:txBody>
                    <a:bodyPr/>
                    <a:lstStyle/>
                    <a:p>
                      <a:pPr algn="l"/>
                      <a:r>
                        <a:rPr lang="en-GB" sz="1300" dirty="0">
                          <a:effectLst/>
                        </a:rPr>
                        <a:t>0</a:t>
                      </a:r>
                    </a:p>
                  </a:txBody>
                  <a:tcPr marL="49549" marR="49549" marT="24774" marB="24774" anchor="ctr"/>
                </a:tc>
                <a:extLst>
                  <a:ext uri="{0D108BD9-81ED-4DB2-BD59-A6C34878D82A}">
                    <a16:rowId xmlns:a16="http://schemas.microsoft.com/office/drawing/2014/main" val="1177367495"/>
                  </a:ext>
                </a:extLst>
              </a:tr>
              <a:tr h="216497">
                <a:tc>
                  <a:txBody>
                    <a:bodyPr/>
                    <a:lstStyle/>
                    <a:p>
                      <a:endParaRPr lang="en-GB" sz="1300">
                        <a:effectLst/>
                      </a:endParaRPr>
                    </a:p>
                  </a:txBody>
                  <a:tcPr marL="49549" marR="49549" marT="24774" marB="24774" anchor="ctr"/>
                </a:tc>
                <a:tc>
                  <a:txBody>
                    <a:bodyPr/>
                    <a:lstStyle/>
                    <a:p>
                      <a:pPr algn="l"/>
                      <a:r>
                        <a:rPr lang="en-US" sz="1300" dirty="0">
                          <a:effectLst/>
                        </a:rPr>
                        <a:t>Currently pregnant</a:t>
                      </a:r>
                    </a:p>
                  </a:txBody>
                  <a:tcPr marL="49549" marR="49549" marT="24774" marB="24774" anchor="ctr"/>
                </a:tc>
                <a:tc>
                  <a:txBody>
                    <a:bodyPr/>
                    <a:lstStyle/>
                    <a:p>
                      <a:pPr algn="l"/>
                      <a:r>
                        <a:rPr lang="en-US" sz="1300" dirty="0">
                          <a:effectLst/>
                        </a:rPr>
                        <a:t>6</a:t>
                      </a:r>
                      <a:endParaRPr lang="en-GB" sz="1300" dirty="0">
                        <a:effectLst/>
                      </a:endParaRPr>
                    </a:p>
                  </a:txBody>
                  <a:tcPr marL="49549" marR="49549" marT="24774" marB="24774" anchor="ctr"/>
                </a:tc>
                <a:extLst>
                  <a:ext uri="{0D108BD9-81ED-4DB2-BD59-A6C34878D82A}">
                    <a16:rowId xmlns:a16="http://schemas.microsoft.com/office/drawing/2014/main" val="880959407"/>
                  </a:ext>
                </a:extLst>
              </a:tr>
              <a:tr h="262819">
                <a:tc>
                  <a:txBody>
                    <a:bodyPr/>
                    <a:lstStyle/>
                    <a:p>
                      <a:endParaRPr lang="en-GB" sz="1300">
                        <a:effectLst/>
                      </a:endParaRPr>
                    </a:p>
                  </a:txBody>
                  <a:tcPr marL="49549" marR="49549" marT="24774" marB="24774" anchor="ctr"/>
                </a:tc>
                <a:tc>
                  <a:txBody>
                    <a:bodyPr/>
                    <a:lstStyle/>
                    <a:p>
                      <a:pPr algn="l"/>
                      <a:r>
                        <a:rPr lang="en-US" sz="1300" dirty="0">
                          <a:effectLst/>
                        </a:rPr>
                        <a:t>Experienced pregnancy termination</a:t>
                      </a:r>
                    </a:p>
                  </a:txBody>
                  <a:tcPr marL="49549" marR="49549" marT="24774" marB="24774" anchor="ctr"/>
                </a:tc>
                <a:tc>
                  <a:txBody>
                    <a:bodyPr/>
                    <a:lstStyle/>
                    <a:p>
                      <a:pPr algn="l"/>
                      <a:r>
                        <a:rPr lang="en-US" sz="1300" dirty="0">
                          <a:effectLst/>
                        </a:rPr>
                        <a:t>3</a:t>
                      </a:r>
                      <a:endParaRPr lang="en-GB" sz="1300" dirty="0">
                        <a:effectLst/>
                      </a:endParaRPr>
                    </a:p>
                  </a:txBody>
                  <a:tcPr marL="49549" marR="49549" marT="24774" marB="24774" anchor="ctr"/>
                </a:tc>
                <a:extLst>
                  <a:ext uri="{0D108BD9-81ED-4DB2-BD59-A6C34878D82A}">
                    <a16:rowId xmlns:a16="http://schemas.microsoft.com/office/drawing/2014/main" val="1183187032"/>
                  </a:ext>
                </a:extLst>
              </a:tr>
              <a:tr h="217243">
                <a:tc>
                  <a:txBody>
                    <a:bodyPr/>
                    <a:lstStyle/>
                    <a:p>
                      <a:endParaRPr lang="en-GB" sz="1300">
                        <a:effectLst/>
                      </a:endParaRPr>
                    </a:p>
                  </a:txBody>
                  <a:tcPr marL="49549" marR="49549" marT="24774" marB="24774" anchor="ctr"/>
                </a:tc>
                <a:tc>
                  <a:txBody>
                    <a:bodyPr/>
                    <a:lstStyle/>
                    <a:p>
                      <a:pPr algn="l"/>
                      <a:r>
                        <a:rPr lang="en-GB" sz="1300" dirty="0">
                          <a:effectLst/>
                        </a:rPr>
                        <a:t>Experienced birth trauma </a:t>
                      </a:r>
                    </a:p>
                  </a:txBody>
                  <a:tcPr marL="49549" marR="49549" marT="24774" marB="24774" anchor="ctr"/>
                </a:tc>
                <a:tc>
                  <a:txBody>
                    <a:bodyPr/>
                    <a:lstStyle/>
                    <a:p>
                      <a:pPr algn="l"/>
                      <a:r>
                        <a:rPr lang="en-US" sz="1300" dirty="0">
                          <a:effectLst/>
                        </a:rPr>
                        <a:t>2</a:t>
                      </a:r>
                      <a:r>
                        <a:rPr lang="en-GB" sz="1300" dirty="0">
                          <a:effectLst/>
                        </a:rPr>
                        <a:t>0</a:t>
                      </a:r>
                    </a:p>
                  </a:txBody>
                  <a:tcPr marL="49549" marR="49549" marT="24774" marB="24774" anchor="ctr"/>
                </a:tc>
                <a:extLst>
                  <a:ext uri="{0D108BD9-81ED-4DB2-BD59-A6C34878D82A}">
                    <a16:rowId xmlns:a16="http://schemas.microsoft.com/office/drawing/2014/main" val="3841012455"/>
                  </a:ext>
                </a:extLst>
              </a:tr>
              <a:tr h="217243">
                <a:tc>
                  <a:txBody>
                    <a:bodyPr/>
                    <a:lstStyle/>
                    <a:p>
                      <a:endParaRPr lang="en-GB" sz="1300">
                        <a:effectLst/>
                      </a:endParaRPr>
                    </a:p>
                  </a:txBody>
                  <a:tcPr marL="49549" marR="49549" marT="24774" marB="24774" anchor="ctr"/>
                </a:tc>
                <a:tc>
                  <a:txBody>
                    <a:bodyPr/>
                    <a:lstStyle/>
                    <a:p>
                      <a:pPr algn="l"/>
                      <a:r>
                        <a:rPr lang="en-GB" sz="1300" dirty="0">
                          <a:effectLst/>
                        </a:rPr>
                        <a:t>Accessed IVF</a:t>
                      </a:r>
                    </a:p>
                  </a:txBody>
                  <a:tcPr marL="49549" marR="49549" marT="24774" marB="24774" anchor="ctr"/>
                </a:tc>
                <a:tc>
                  <a:txBody>
                    <a:bodyPr/>
                    <a:lstStyle/>
                    <a:p>
                      <a:pPr algn="l"/>
                      <a:r>
                        <a:rPr lang="en-US" sz="1300" dirty="0">
                          <a:effectLst/>
                        </a:rPr>
                        <a:t>6</a:t>
                      </a:r>
                      <a:endParaRPr lang="en-GB" sz="1300" dirty="0">
                        <a:effectLst/>
                      </a:endParaRPr>
                    </a:p>
                  </a:txBody>
                  <a:tcPr marL="49549" marR="49549" marT="24774" marB="24774" anchor="ctr"/>
                </a:tc>
                <a:extLst>
                  <a:ext uri="{0D108BD9-81ED-4DB2-BD59-A6C34878D82A}">
                    <a16:rowId xmlns:a16="http://schemas.microsoft.com/office/drawing/2014/main" val="980612493"/>
                  </a:ext>
                </a:extLst>
              </a:tr>
              <a:tr h="217243">
                <a:tc>
                  <a:txBody>
                    <a:bodyPr/>
                    <a:lstStyle/>
                    <a:p>
                      <a:endParaRPr lang="en-GB" sz="1300">
                        <a:effectLst/>
                      </a:endParaRPr>
                    </a:p>
                  </a:txBody>
                  <a:tcPr marL="49549" marR="49549" marT="24774" marB="24774" anchor="ctr"/>
                </a:tc>
                <a:tc>
                  <a:txBody>
                    <a:bodyPr/>
                    <a:lstStyle/>
                    <a:p>
                      <a:pPr algn="l"/>
                      <a:r>
                        <a:rPr lang="en-GB" sz="1300">
                          <a:effectLst/>
                        </a:rPr>
                        <a:t>Accessed conception support</a:t>
                      </a:r>
                    </a:p>
                  </a:txBody>
                  <a:tcPr marL="49549" marR="49549" marT="24774" marB="24774" anchor="ctr"/>
                </a:tc>
                <a:tc>
                  <a:txBody>
                    <a:bodyPr/>
                    <a:lstStyle/>
                    <a:p>
                      <a:pPr algn="l"/>
                      <a:r>
                        <a:rPr lang="en-US" sz="1300" dirty="0">
                          <a:effectLst/>
                        </a:rPr>
                        <a:t>2</a:t>
                      </a:r>
                      <a:endParaRPr lang="en-GB" sz="1300" dirty="0">
                        <a:effectLst/>
                      </a:endParaRPr>
                    </a:p>
                  </a:txBody>
                  <a:tcPr marL="49549" marR="49549" marT="24774" marB="24774" anchor="ctr"/>
                </a:tc>
                <a:extLst>
                  <a:ext uri="{0D108BD9-81ED-4DB2-BD59-A6C34878D82A}">
                    <a16:rowId xmlns:a16="http://schemas.microsoft.com/office/drawing/2014/main" val="25794460"/>
                  </a:ext>
                </a:extLst>
              </a:tr>
              <a:tr h="217243">
                <a:tc>
                  <a:txBody>
                    <a:bodyPr/>
                    <a:lstStyle/>
                    <a:p>
                      <a:endParaRPr lang="en-GB" sz="1300">
                        <a:effectLst/>
                      </a:endParaRPr>
                    </a:p>
                  </a:txBody>
                  <a:tcPr marL="49549" marR="49549" marT="24774" marB="24774" anchor="ctr"/>
                </a:tc>
                <a:tc>
                  <a:txBody>
                    <a:bodyPr/>
                    <a:lstStyle/>
                    <a:p>
                      <a:pPr algn="l"/>
                      <a:r>
                        <a:rPr lang="en-GB" sz="1300" dirty="0">
                          <a:effectLst/>
                        </a:rPr>
                        <a:t>Accessed prenatal services </a:t>
                      </a:r>
                    </a:p>
                  </a:txBody>
                  <a:tcPr marL="49549" marR="49549" marT="24774" marB="24774" anchor="ctr"/>
                </a:tc>
                <a:tc>
                  <a:txBody>
                    <a:bodyPr/>
                    <a:lstStyle/>
                    <a:p>
                      <a:pPr algn="l"/>
                      <a:r>
                        <a:rPr lang="en-US" sz="1300" dirty="0">
                          <a:effectLst/>
                        </a:rPr>
                        <a:t>2</a:t>
                      </a:r>
                      <a:r>
                        <a:rPr lang="en-GB" sz="1300" dirty="0">
                          <a:effectLst/>
                        </a:rPr>
                        <a:t>4</a:t>
                      </a:r>
                    </a:p>
                  </a:txBody>
                  <a:tcPr marL="49549" marR="49549" marT="24774" marB="24774" anchor="ctr"/>
                </a:tc>
                <a:extLst>
                  <a:ext uri="{0D108BD9-81ED-4DB2-BD59-A6C34878D82A}">
                    <a16:rowId xmlns:a16="http://schemas.microsoft.com/office/drawing/2014/main" val="2280031802"/>
                  </a:ext>
                </a:extLst>
              </a:tr>
              <a:tr h="217243">
                <a:tc>
                  <a:txBody>
                    <a:bodyPr/>
                    <a:lstStyle/>
                    <a:p>
                      <a:endParaRPr lang="en-GB" sz="1300">
                        <a:effectLst/>
                      </a:endParaRPr>
                    </a:p>
                  </a:txBody>
                  <a:tcPr marL="49549" marR="49549" marT="24774" marB="24774" anchor="ctr"/>
                </a:tc>
                <a:tc>
                  <a:txBody>
                    <a:bodyPr/>
                    <a:lstStyle/>
                    <a:p>
                      <a:pPr algn="l"/>
                      <a:r>
                        <a:rPr lang="en-US" sz="1300">
                          <a:effectLst/>
                        </a:rPr>
                        <a:t>Accessed postnatal services (for baby)</a:t>
                      </a:r>
                    </a:p>
                  </a:txBody>
                  <a:tcPr marL="49549" marR="49549" marT="24774" marB="24774" anchor="ctr"/>
                </a:tc>
                <a:tc>
                  <a:txBody>
                    <a:bodyPr/>
                    <a:lstStyle/>
                    <a:p>
                      <a:pPr algn="l"/>
                      <a:r>
                        <a:rPr lang="en-US" sz="1300" dirty="0">
                          <a:effectLst/>
                        </a:rPr>
                        <a:t>2</a:t>
                      </a:r>
                      <a:r>
                        <a:rPr lang="en-GB" sz="1300" dirty="0">
                          <a:effectLst/>
                        </a:rPr>
                        <a:t>6</a:t>
                      </a:r>
                    </a:p>
                  </a:txBody>
                  <a:tcPr marL="49549" marR="49549" marT="24774" marB="24774" anchor="ctr"/>
                </a:tc>
                <a:extLst>
                  <a:ext uri="{0D108BD9-81ED-4DB2-BD59-A6C34878D82A}">
                    <a16:rowId xmlns:a16="http://schemas.microsoft.com/office/drawing/2014/main" val="3038740254"/>
                  </a:ext>
                </a:extLst>
              </a:tr>
              <a:tr h="347597">
                <a:tc>
                  <a:txBody>
                    <a:bodyPr/>
                    <a:lstStyle/>
                    <a:p>
                      <a:endParaRPr lang="en-GB" sz="1300">
                        <a:effectLst/>
                      </a:endParaRPr>
                    </a:p>
                  </a:txBody>
                  <a:tcPr marL="49549" marR="49549" marT="24774" marB="24774" anchor="ctr"/>
                </a:tc>
                <a:tc>
                  <a:txBody>
                    <a:bodyPr/>
                    <a:lstStyle/>
                    <a:p>
                      <a:pPr algn="l"/>
                      <a:r>
                        <a:rPr lang="en-GB" sz="1300" dirty="0">
                          <a:effectLst/>
                        </a:rPr>
                        <a:t>Accessed postnatal services (for parent)</a:t>
                      </a:r>
                    </a:p>
                  </a:txBody>
                  <a:tcPr marL="49549" marR="49549" marT="24774" marB="24774" anchor="ctr"/>
                </a:tc>
                <a:tc>
                  <a:txBody>
                    <a:bodyPr/>
                    <a:lstStyle/>
                    <a:p>
                      <a:pPr algn="l"/>
                      <a:r>
                        <a:rPr lang="en-US" sz="1300" dirty="0">
                          <a:effectLst/>
                        </a:rPr>
                        <a:t>27</a:t>
                      </a:r>
                      <a:endParaRPr lang="en-GB" sz="1300" dirty="0">
                        <a:effectLst/>
                      </a:endParaRPr>
                    </a:p>
                  </a:txBody>
                  <a:tcPr marL="49549" marR="49549" marT="24774" marB="24774" anchor="ctr"/>
                </a:tc>
                <a:extLst>
                  <a:ext uri="{0D108BD9-81ED-4DB2-BD59-A6C34878D82A}">
                    <a16:rowId xmlns:a16="http://schemas.microsoft.com/office/drawing/2014/main" val="766570520"/>
                  </a:ext>
                </a:extLst>
              </a:tr>
              <a:tr h="347597">
                <a:tc>
                  <a:txBody>
                    <a:bodyPr/>
                    <a:lstStyle/>
                    <a:p>
                      <a:endParaRPr lang="en-GB" sz="1300">
                        <a:effectLst/>
                      </a:endParaRPr>
                    </a:p>
                  </a:txBody>
                  <a:tcPr marL="49549" marR="49549" marT="24774" marB="24774" anchor="ctr"/>
                </a:tc>
                <a:tc>
                  <a:txBody>
                    <a:bodyPr/>
                    <a:lstStyle/>
                    <a:p>
                      <a:pPr algn="l"/>
                      <a:r>
                        <a:rPr lang="en-US" sz="1300" dirty="0">
                          <a:effectLst/>
                        </a:rPr>
                        <a:t>Partner or family member of pregnant person</a:t>
                      </a:r>
                    </a:p>
                  </a:txBody>
                  <a:tcPr marL="49549" marR="49549" marT="24774" marB="24774" anchor="ctr"/>
                </a:tc>
                <a:tc>
                  <a:txBody>
                    <a:bodyPr/>
                    <a:lstStyle/>
                    <a:p>
                      <a:pPr algn="l"/>
                      <a:r>
                        <a:rPr lang="en-GB" sz="1300" dirty="0">
                          <a:effectLst/>
                        </a:rPr>
                        <a:t>2</a:t>
                      </a:r>
                    </a:p>
                  </a:txBody>
                  <a:tcPr marL="49549" marR="49549" marT="24774" marB="24774" anchor="ctr"/>
                </a:tc>
                <a:extLst>
                  <a:ext uri="{0D108BD9-81ED-4DB2-BD59-A6C34878D82A}">
                    <a16:rowId xmlns:a16="http://schemas.microsoft.com/office/drawing/2014/main" val="1633364977"/>
                  </a:ext>
                </a:extLst>
              </a:tr>
            </a:tbl>
          </a:graphicData>
        </a:graphic>
      </p:graphicFrame>
      <p:pic>
        <p:nvPicPr>
          <p:cNvPr id="4" name="Picture 3">
            <a:extLst>
              <a:ext uri="{FF2B5EF4-FFF2-40B4-BE49-F238E27FC236}">
                <a16:creationId xmlns:a16="http://schemas.microsoft.com/office/drawing/2014/main" id="{FE8EEDDD-2F71-B92C-9023-061FB0437182}"/>
              </a:ext>
            </a:extLst>
          </p:cNvPr>
          <p:cNvPicPr>
            <a:picLocks noChangeAspect="1"/>
          </p:cNvPicPr>
          <p:nvPr/>
        </p:nvPicPr>
        <p:blipFill>
          <a:blip r:embed="rId3"/>
          <a:stretch>
            <a:fillRect/>
          </a:stretch>
        </p:blipFill>
        <p:spPr>
          <a:xfrm>
            <a:off x="1344796" y="31865"/>
            <a:ext cx="1345656" cy="592245"/>
          </a:xfrm>
          <a:prstGeom prst="rect">
            <a:avLst/>
          </a:prstGeom>
        </p:spPr>
      </p:pic>
      <p:pic>
        <p:nvPicPr>
          <p:cNvPr id="5" name="Picture 4">
            <a:extLst>
              <a:ext uri="{FF2B5EF4-FFF2-40B4-BE49-F238E27FC236}">
                <a16:creationId xmlns:a16="http://schemas.microsoft.com/office/drawing/2014/main" id="{22F92B89-E325-E57F-10BA-CD026BA4A8A6}"/>
              </a:ext>
            </a:extLst>
          </p:cNvPr>
          <p:cNvPicPr>
            <a:picLocks noChangeAspect="1"/>
          </p:cNvPicPr>
          <p:nvPr/>
        </p:nvPicPr>
        <p:blipFill>
          <a:blip r:embed="rId4"/>
          <a:stretch>
            <a:fillRect/>
          </a:stretch>
        </p:blipFill>
        <p:spPr>
          <a:xfrm>
            <a:off x="298470" y="31865"/>
            <a:ext cx="546181" cy="592245"/>
          </a:xfrm>
          <a:prstGeom prst="rect">
            <a:avLst/>
          </a:prstGeom>
        </p:spPr>
      </p:pic>
    </p:spTree>
    <p:extLst>
      <p:ext uri="{BB962C8B-B14F-4D97-AF65-F5344CB8AC3E}">
        <p14:creationId xmlns:p14="http://schemas.microsoft.com/office/powerpoint/2010/main" val="3911446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668" y="671735"/>
            <a:ext cx="7724689" cy="1280890"/>
          </a:xfrm>
        </p:spPr>
        <p:txBody>
          <a:bodyPr>
            <a:normAutofit/>
          </a:bodyPr>
          <a:lstStyle/>
          <a:p>
            <a:r>
              <a:rPr lang="en-GB" sz="3200" dirty="0"/>
              <a:t>		Service Provider  Demographics </a:t>
            </a:r>
          </a:p>
        </p:txBody>
      </p:sp>
      <p:sp>
        <p:nvSpPr>
          <p:cNvPr id="3" name="Content Placeholder 2"/>
          <p:cNvSpPr>
            <a:spLocks noGrp="1"/>
          </p:cNvSpPr>
          <p:nvPr>
            <p:ph idx="1"/>
          </p:nvPr>
        </p:nvSpPr>
        <p:spPr>
          <a:xfrm>
            <a:off x="7057980" y="1854651"/>
            <a:ext cx="4140772" cy="4052859"/>
          </a:xfrm>
        </p:spPr>
        <p:txBody>
          <a:bodyPr>
            <a:normAutofit fontScale="92500" lnSpcReduction="20000"/>
          </a:bodyPr>
          <a:lstStyle/>
          <a:p>
            <a:r>
              <a:rPr lang="en-GB" sz="2000" dirty="0">
                <a:solidFill>
                  <a:srgbClr val="000000"/>
                </a:solidFill>
              </a:rPr>
              <a:t>39 services responses from every sector</a:t>
            </a:r>
          </a:p>
          <a:p>
            <a:r>
              <a:rPr lang="en-GB" sz="2000" dirty="0">
                <a:solidFill>
                  <a:srgbClr val="000000"/>
                </a:solidFill>
              </a:rPr>
              <a:t>Online courses – 5</a:t>
            </a:r>
          </a:p>
          <a:p>
            <a:r>
              <a:rPr lang="en-GB" sz="2000" dirty="0">
                <a:solidFill>
                  <a:srgbClr val="000000"/>
                </a:solidFill>
              </a:rPr>
              <a:t>Peer support – 17</a:t>
            </a:r>
          </a:p>
          <a:p>
            <a:r>
              <a:rPr lang="en-GB" sz="2000" dirty="0">
                <a:solidFill>
                  <a:srgbClr val="000000"/>
                </a:solidFill>
              </a:rPr>
              <a:t>Talking therapies – 10</a:t>
            </a:r>
          </a:p>
          <a:p>
            <a:r>
              <a:rPr lang="en-GB" sz="2000" dirty="0">
                <a:solidFill>
                  <a:srgbClr val="000000"/>
                </a:solidFill>
              </a:rPr>
              <a:t>Parent and baby – 11</a:t>
            </a:r>
          </a:p>
          <a:p>
            <a:r>
              <a:rPr lang="en-GB" sz="2000" dirty="0">
                <a:solidFill>
                  <a:srgbClr val="000000"/>
                </a:solidFill>
              </a:rPr>
              <a:t>Dads and partners – 4</a:t>
            </a:r>
          </a:p>
          <a:p>
            <a:r>
              <a:rPr lang="en-GB" sz="2000" dirty="0">
                <a:solidFill>
                  <a:srgbClr val="000000"/>
                </a:solidFill>
              </a:rPr>
              <a:t>Family groups – 9</a:t>
            </a:r>
          </a:p>
          <a:p>
            <a:r>
              <a:rPr lang="en-GB" sz="2000" dirty="0">
                <a:solidFill>
                  <a:srgbClr val="000000"/>
                </a:solidFill>
              </a:rPr>
              <a:t>Psychological – 16</a:t>
            </a:r>
          </a:p>
          <a:p>
            <a:r>
              <a:rPr lang="en-GB" sz="2000" dirty="0">
                <a:solidFill>
                  <a:srgbClr val="000000"/>
                </a:solidFill>
              </a:rPr>
              <a:t>Holistic – 6</a:t>
            </a:r>
          </a:p>
          <a:p>
            <a:r>
              <a:rPr lang="en-GB" sz="2000" dirty="0">
                <a:solidFill>
                  <a:srgbClr val="000000"/>
                </a:solidFill>
              </a:rPr>
              <a:t>Other - 5</a:t>
            </a:r>
          </a:p>
          <a:p>
            <a:endParaRPr lang="en-GB" sz="1600" dirty="0">
              <a:solidFill>
                <a:srgbClr val="000000"/>
              </a:solidFill>
            </a:endParaRPr>
          </a:p>
          <a:p>
            <a:endParaRPr lang="en-GB" sz="1600" dirty="0">
              <a:solidFill>
                <a:srgbClr val="000000"/>
              </a:solidFill>
            </a:endParaRPr>
          </a:p>
          <a:p>
            <a:endParaRPr lang="en-GB" sz="1600" dirty="0">
              <a:solidFill>
                <a:srgbClr val="000000"/>
              </a:solidFill>
            </a:endParaRPr>
          </a:p>
          <a:p>
            <a:endParaRPr lang="en-GB" sz="1600" dirty="0">
              <a:solidFill>
                <a:srgbClr val="000000"/>
              </a:solidFill>
            </a:endParaRPr>
          </a:p>
        </p:txBody>
      </p:sp>
      <p:graphicFrame>
        <p:nvGraphicFramePr>
          <p:cNvPr id="17" name="Table 16">
            <a:extLst>
              <a:ext uri="{FF2B5EF4-FFF2-40B4-BE49-F238E27FC236}">
                <a16:creationId xmlns:a16="http://schemas.microsoft.com/office/drawing/2014/main" id="{95E8476D-17E6-DEEF-56D2-DB6B19FE1D87}"/>
              </a:ext>
            </a:extLst>
          </p:cNvPr>
          <p:cNvGraphicFramePr>
            <a:graphicFrameLocks noGrp="1"/>
          </p:cNvGraphicFramePr>
          <p:nvPr/>
        </p:nvGraphicFramePr>
        <p:xfrm>
          <a:off x="1340721" y="1735778"/>
          <a:ext cx="4938159" cy="3945477"/>
        </p:xfrm>
        <a:graphic>
          <a:graphicData uri="http://schemas.openxmlformats.org/drawingml/2006/table">
            <a:tbl>
              <a:tblPr firstRow="1" bandRow="1">
                <a:tableStyleId>{5C22544A-7EE6-4342-B048-85BDC9FD1C3A}</a:tableStyleId>
              </a:tblPr>
              <a:tblGrid>
                <a:gridCol w="1158434">
                  <a:extLst>
                    <a:ext uri="{9D8B030D-6E8A-4147-A177-3AD203B41FA5}">
                      <a16:colId xmlns:a16="http://schemas.microsoft.com/office/drawing/2014/main" val="2228349705"/>
                    </a:ext>
                  </a:extLst>
                </a:gridCol>
                <a:gridCol w="3304425">
                  <a:extLst>
                    <a:ext uri="{9D8B030D-6E8A-4147-A177-3AD203B41FA5}">
                      <a16:colId xmlns:a16="http://schemas.microsoft.com/office/drawing/2014/main" val="1253745432"/>
                    </a:ext>
                  </a:extLst>
                </a:gridCol>
                <a:gridCol w="475300">
                  <a:extLst>
                    <a:ext uri="{9D8B030D-6E8A-4147-A177-3AD203B41FA5}">
                      <a16:colId xmlns:a16="http://schemas.microsoft.com/office/drawing/2014/main" val="4029688986"/>
                    </a:ext>
                  </a:extLst>
                </a:gridCol>
              </a:tblGrid>
              <a:tr h="217243">
                <a:tc>
                  <a:txBody>
                    <a:bodyPr/>
                    <a:lstStyle/>
                    <a:p>
                      <a:pPr algn="l"/>
                      <a:endParaRPr lang="en-GB" sz="1300" dirty="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endParaRPr lang="en-GB" sz="1300"/>
                    </a:p>
                  </a:txBody>
                  <a:tcPr marL="49549" marR="49549" marT="24774" marB="24774"/>
                </a:tc>
                <a:extLst>
                  <a:ext uri="{0D108BD9-81ED-4DB2-BD59-A6C34878D82A}">
                    <a16:rowId xmlns:a16="http://schemas.microsoft.com/office/drawing/2014/main" val="3252716542"/>
                  </a:ext>
                </a:extLst>
              </a:tr>
              <a:tr h="217243">
                <a:tc>
                  <a:txBody>
                    <a:bodyPr/>
                    <a:lstStyle/>
                    <a:p>
                      <a:endParaRPr lang="en-GB" sz="1300">
                        <a:effectLst/>
                      </a:endParaRPr>
                    </a:p>
                  </a:txBody>
                  <a:tcPr marL="49549" marR="49549" marT="24774" marB="24774" anchor="ctr"/>
                </a:tc>
                <a:tc>
                  <a:txBody>
                    <a:bodyPr/>
                    <a:lstStyle/>
                    <a:p>
                      <a:pPr algn="l"/>
                      <a:r>
                        <a:rPr lang="en-US" sz="1300" dirty="0">
                          <a:effectLst/>
                        </a:rPr>
                        <a:t>L</a:t>
                      </a:r>
                      <a:r>
                        <a:rPr lang="en-GB" sz="1300" dirty="0" err="1">
                          <a:effectLst/>
                        </a:rPr>
                        <a:t>ocal</a:t>
                      </a:r>
                      <a:r>
                        <a:rPr lang="en-GB" sz="1300" dirty="0">
                          <a:effectLst/>
                        </a:rPr>
                        <a:t> Independent Service</a:t>
                      </a:r>
                    </a:p>
                  </a:txBody>
                  <a:tcPr marL="49549" marR="49549" marT="24774" marB="24774" anchor="ctr"/>
                </a:tc>
                <a:tc>
                  <a:txBody>
                    <a:bodyPr/>
                    <a:lstStyle/>
                    <a:p>
                      <a:pPr algn="l"/>
                      <a:r>
                        <a:rPr lang="en-US" sz="1300" dirty="0">
                          <a:effectLst/>
                        </a:rPr>
                        <a:t>1</a:t>
                      </a:r>
                      <a:endParaRPr lang="en-GB" sz="1300" dirty="0">
                        <a:effectLst/>
                      </a:endParaRPr>
                    </a:p>
                  </a:txBody>
                  <a:tcPr marL="49549" marR="49549" marT="24774" marB="24774" anchor="ctr"/>
                </a:tc>
                <a:extLst>
                  <a:ext uri="{0D108BD9-81ED-4DB2-BD59-A6C34878D82A}">
                    <a16:rowId xmlns:a16="http://schemas.microsoft.com/office/drawing/2014/main" val="3987826371"/>
                  </a:ext>
                </a:extLst>
              </a:tr>
              <a:tr h="217243">
                <a:tc>
                  <a:txBody>
                    <a:bodyPr/>
                    <a:lstStyle/>
                    <a:p>
                      <a:endParaRPr lang="en-GB" sz="1300" dirty="0">
                        <a:effectLst/>
                      </a:endParaRPr>
                    </a:p>
                  </a:txBody>
                  <a:tcPr marL="49549" marR="49549" marT="24774" marB="24774" anchor="ctr"/>
                </a:tc>
                <a:tc>
                  <a:txBody>
                    <a:bodyPr/>
                    <a:lstStyle/>
                    <a:p>
                      <a:pPr algn="l"/>
                      <a:r>
                        <a:rPr lang="en-US" sz="1300" dirty="0">
                          <a:effectLst/>
                        </a:rPr>
                        <a:t>C</a:t>
                      </a:r>
                      <a:r>
                        <a:rPr lang="en-GB" sz="1300" dirty="0" err="1">
                          <a:effectLst/>
                        </a:rPr>
                        <a:t>harity</a:t>
                      </a:r>
                      <a:endParaRPr lang="en-GB" sz="1300" dirty="0">
                        <a:effectLst/>
                      </a:endParaRPr>
                    </a:p>
                  </a:txBody>
                  <a:tcPr marL="49549" marR="49549" marT="24774" marB="24774" anchor="ctr"/>
                </a:tc>
                <a:tc>
                  <a:txBody>
                    <a:bodyPr/>
                    <a:lstStyle/>
                    <a:p>
                      <a:pPr algn="l"/>
                      <a:r>
                        <a:rPr lang="en-GB" sz="1300" dirty="0">
                          <a:effectLst/>
                        </a:rPr>
                        <a:t>14</a:t>
                      </a:r>
                    </a:p>
                  </a:txBody>
                  <a:tcPr marL="49549" marR="49549" marT="24774" marB="24774" anchor="ctr"/>
                </a:tc>
                <a:extLst>
                  <a:ext uri="{0D108BD9-81ED-4DB2-BD59-A6C34878D82A}">
                    <a16:rowId xmlns:a16="http://schemas.microsoft.com/office/drawing/2014/main" val="599955730"/>
                  </a:ext>
                </a:extLst>
              </a:tr>
              <a:tr h="217243">
                <a:tc>
                  <a:txBody>
                    <a:bodyPr/>
                    <a:lstStyle/>
                    <a:p>
                      <a:endParaRPr lang="en-GB" sz="1300" dirty="0">
                        <a:effectLst/>
                      </a:endParaRPr>
                    </a:p>
                  </a:txBody>
                  <a:tcPr marL="49549" marR="49549" marT="24774" marB="24774" anchor="ctr"/>
                </a:tc>
                <a:tc>
                  <a:txBody>
                    <a:bodyPr/>
                    <a:lstStyle/>
                    <a:p>
                      <a:pPr algn="l"/>
                      <a:r>
                        <a:rPr lang="en-GB" sz="1300" dirty="0">
                          <a:effectLst/>
                        </a:rPr>
                        <a:t>Community Based Organisation</a:t>
                      </a:r>
                    </a:p>
                  </a:txBody>
                  <a:tcPr marL="49549" marR="49549" marT="24774" marB="24774" anchor="ctr"/>
                </a:tc>
                <a:tc>
                  <a:txBody>
                    <a:bodyPr/>
                    <a:lstStyle/>
                    <a:p>
                      <a:pPr algn="l"/>
                      <a:r>
                        <a:rPr lang="en-GB" sz="1300" dirty="0">
                          <a:effectLst/>
                        </a:rPr>
                        <a:t>5</a:t>
                      </a:r>
                    </a:p>
                  </a:txBody>
                  <a:tcPr marL="49549" marR="49549" marT="24774" marB="24774" anchor="ctr"/>
                </a:tc>
                <a:extLst>
                  <a:ext uri="{0D108BD9-81ED-4DB2-BD59-A6C34878D82A}">
                    <a16:rowId xmlns:a16="http://schemas.microsoft.com/office/drawing/2014/main" val="920145332"/>
                  </a:ext>
                </a:extLst>
              </a:tr>
              <a:tr h="217243">
                <a:tc>
                  <a:txBody>
                    <a:bodyPr/>
                    <a:lstStyle/>
                    <a:p>
                      <a:endParaRPr lang="en-GB" sz="1300">
                        <a:effectLst/>
                      </a:endParaRPr>
                    </a:p>
                  </a:txBody>
                  <a:tcPr marL="49549" marR="49549" marT="24774" marB="24774" anchor="ctr"/>
                </a:tc>
                <a:tc>
                  <a:txBody>
                    <a:bodyPr/>
                    <a:lstStyle/>
                    <a:p>
                      <a:pPr algn="l"/>
                      <a:r>
                        <a:rPr lang="en-US" sz="1300" dirty="0">
                          <a:effectLst/>
                        </a:rPr>
                        <a:t>N</a:t>
                      </a:r>
                      <a:r>
                        <a:rPr lang="en-GB" sz="1300" dirty="0">
                          <a:effectLst/>
                        </a:rPr>
                        <a:t>HS Primary Care</a:t>
                      </a:r>
                    </a:p>
                  </a:txBody>
                  <a:tcPr marL="49549" marR="49549" marT="24774" marB="24774" anchor="ctr"/>
                </a:tc>
                <a:tc>
                  <a:txBody>
                    <a:bodyPr/>
                    <a:lstStyle/>
                    <a:p>
                      <a:pPr algn="l"/>
                      <a:r>
                        <a:rPr lang="en-GB" sz="1300" dirty="0">
                          <a:effectLst/>
                        </a:rPr>
                        <a:t>3</a:t>
                      </a:r>
                    </a:p>
                  </a:txBody>
                  <a:tcPr marL="49549" marR="49549" marT="24774" marB="24774" anchor="ctr"/>
                </a:tc>
                <a:extLst>
                  <a:ext uri="{0D108BD9-81ED-4DB2-BD59-A6C34878D82A}">
                    <a16:rowId xmlns:a16="http://schemas.microsoft.com/office/drawing/2014/main" val="3554338927"/>
                  </a:ext>
                </a:extLst>
              </a:tr>
              <a:tr h="363045">
                <a:tc>
                  <a:txBody>
                    <a:bodyPr/>
                    <a:lstStyle/>
                    <a:p>
                      <a:endParaRPr lang="en-GB" sz="1300" dirty="0">
                        <a:effectLst/>
                      </a:endParaRPr>
                    </a:p>
                  </a:txBody>
                  <a:tcPr marL="49549" marR="49549" marT="24774" marB="24774" anchor="ctr"/>
                </a:tc>
                <a:tc>
                  <a:txBody>
                    <a:bodyPr/>
                    <a:lstStyle/>
                    <a:p>
                      <a:pPr algn="l"/>
                      <a:r>
                        <a:rPr lang="en-US" sz="1300" dirty="0">
                          <a:effectLst/>
                        </a:rPr>
                        <a:t>NHS Secondary Care</a:t>
                      </a:r>
                    </a:p>
                  </a:txBody>
                  <a:tcPr marL="49549" marR="49549" marT="24774" marB="24774" anchor="ctr"/>
                </a:tc>
                <a:tc>
                  <a:txBody>
                    <a:bodyPr/>
                    <a:lstStyle/>
                    <a:p>
                      <a:pPr algn="l"/>
                      <a:r>
                        <a:rPr lang="en-GB" sz="1300" dirty="0">
                          <a:effectLst/>
                        </a:rPr>
                        <a:t>14</a:t>
                      </a:r>
                    </a:p>
                  </a:txBody>
                  <a:tcPr marL="49549" marR="49549" marT="24774" marB="24774" anchor="ctr"/>
                </a:tc>
                <a:extLst>
                  <a:ext uri="{0D108BD9-81ED-4DB2-BD59-A6C34878D82A}">
                    <a16:rowId xmlns:a16="http://schemas.microsoft.com/office/drawing/2014/main" val="1177367495"/>
                  </a:ext>
                </a:extLst>
              </a:tr>
              <a:tr h="216497">
                <a:tc>
                  <a:txBody>
                    <a:bodyPr/>
                    <a:lstStyle/>
                    <a:p>
                      <a:endParaRPr lang="en-GB" sz="1300" dirty="0">
                        <a:effectLst/>
                      </a:endParaRPr>
                    </a:p>
                  </a:txBody>
                  <a:tcPr marL="49549" marR="49549" marT="24774" marB="24774" anchor="ctr"/>
                </a:tc>
                <a:tc>
                  <a:txBody>
                    <a:bodyPr/>
                    <a:lstStyle/>
                    <a:p>
                      <a:pPr algn="l"/>
                      <a:r>
                        <a:rPr lang="en-US" sz="1300" dirty="0">
                          <a:effectLst/>
                        </a:rPr>
                        <a:t>NHS Other</a:t>
                      </a:r>
                    </a:p>
                  </a:txBody>
                  <a:tcPr marL="49549" marR="49549" marT="24774" marB="24774" anchor="ctr"/>
                </a:tc>
                <a:tc>
                  <a:txBody>
                    <a:bodyPr/>
                    <a:lstStyle/>
                    <a:p>
                      <a:pPr algn="l"/>
                      <a:r>
                        <a:rPr lang="en-US" sz="1300" dirty="0">
                          <a:effectLst/>
                        </a:rPr>
                        <a:t>1</a:t>
                      </a:r>
                      <a:endParaRPr lang="en-GB" sz="1300" dirty="0">
                        <a:effectLst/>
                      </a:endParaRPr>
                    </a:p>
                  </a:txBody>
                  <a:tcPr marL="49549" marR="49549" marT="24774" marB="24774" anchor="ctr"/>
                </a:tc>
                <a:extLst>
                  <a:ext uri="{0D108BD9-81ED-4DB2-BD59-A6C34878D82A}">
                    <a16:rowId xmlns:a16="http://schemas.microsoft.com/office/drawing/2014/main" val="880959407"/>
                  </a:ext>
                </a:extLst>
              </a:tr>
              <a:tr h="262819">
                <a:tc>
                  <a:txBody>
                    <a:bodyPr/>
                    <a:lstStyle/>
                    <a:p>
                      <a:endParaRPr lang="en-GB" sz="1300" dirty="0">
                        <a:effectLst/>
                      </a:endParaRPr>
                    </a:p>
                  </a:txBody>
                  <a:tcPr marL="49549" marR="49549" marT="24774" marB="24774" anchor="ctr"/>
                </a:tc>
                <a:tc>
                  <a:txBody>
                    <a:bodyPr/>
                    <a:lstStyle/>
                    <a:p>
                      <a:pPr algn="l"/>
                      <a:r>
                        <a:rPr lang="en-US" sz="1300" dirty="0">
                          <a:effectLst/>
                        </a:rPr>
                        <a:t>Other</a:t>
                      </a:r>
                    </a:p>
                  </a:txBody>
                  <a:tcPr marL="49549" marR="49549" marT="24774" marB="24774" anchor="ctr"/>
                </a:tc>
                <a:tc>
                  <a:txBody>
                    <a:bodyPr/>
                    <a:lstStyle/>
                    <a:p>
                      <a:pPr algn="l"/>
                      <a:r>
                        <a:rPr lang="en-US" sz="1300" dirty="0">
                          <a:effectLst/>
                        </a:rPr>
                        <a:t>1</a:t>
                      </a:r>
                      <a:endParaRPr lang="en-GB" sz="1300" dirty="0">
                        <a:effectLst/>
                      </a:endParaRPr>
                    </a:p>
                  </a:txBody>
                  <a:tcPr marL="49549" marR="49549" marT="24774" marB="24774" anchor="ctr"/>
                </a:tc>
                <a:extLst>
                  <a:ext uri="{0D108BD9-81ED-4DB2-BD59-A6C34878D82A}">
                    <a16:rowId xmlns:a16="http://schemas.microsoft.com/office/drawing/2014/main" val="1183187032"/>
                  </a:ext>
                </a:extLst>
              </a:tr>
              <a:tr h="217243">
                <a:tc>
                  <a:txBody>
                    <a:bodyPr/>
                    <a:lstStyle/>
                    <a:p>
                      <a:endParaRPr lang="en-GB" sz="130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3841012455"/>
                  </a:ext>
                </a:extLst>
              </a:tr>
              <a:tr h="217243">
                <a:tc>
                  <a:txBody>
                    <a:bodyPr/>
                    <a:lstStyle/>
                    <a:p>
                      <a:endParaRPr lang="en-GB" sz="130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980612493"/>
                  </a:ext>
                </a:extLst>
              </a:tr>
              <a:tr h="217243">
                <a:tc>
                  <a:txBody>
                    <a:bodyPr/>
                    <a:lstStyle/>
                    <a:p>
                      <a:endParaRPr lang="en-GB" sz="1300">
                        <a:effectLst/>
                      </a:endParaRPr>
                    </a:p>
                  </a:txBody>
                  <a:tcPr marL="49549" marR="49549" marT="24774" marB="24774" anchor="ctr"/>
                </a:tc>
                <a:tc>
                  <a:txBody>
                    <a:bodyPr/>
                    <a:lstStyle/>
                    <a:p>
                      <a:pPr algn="l"/>
                      <a:endParaRPr lang="en-GB" sz="130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25794460"/>
                  </a:ext>
                </a:extLst>
              </a:tr>
              <a:tr h="217243">
                <a:tc>
                  <a:txBody>
                    <a:bodyPr/>
                    <a:lstStyle/>
                    <a:p>
                      <a:endParaRPr lang="en-GB" sz="130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2280031802"/>
                  </a:ext>
                </a:extLst>
              </a:tr>
              <a:tr h="217243">
                <a:tc>
                  <a:txBody>
                    <a:bodyPr/>
                    <a:lstStyle/>
                    <a:p>
                      <a:endParaRPr lang="en-GB" sz="1300">
                        <a:effectLst/>
                      </a:endParaRPr>
                    </a:p>
                  </a:txBody>
                  <a:tcPr marL="49549" marR="49549" marT="24774" marB="24774" anchor="ctr"/>
                </a:tc>
                <a:tc>
                  <a:txBody>
                    <a:bodyPr/>
                    <a:lstStyle/>
                    <a:p>
                      <a:pPr algn="l"/>
                      <a:endParaRPr lang="en-US" sz="130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3038740254"/>
                  </a:ext>
                </a:extLst>
              </a:tr>
              <a:tr h="0">
                <a:tc>
                  <a:txBody>
                    <a:bodyPr/>
                    <a:lstStyle/>
                    <a:p>
                      <a:endParaRPr lang="en-GB" sz="1300">
                        <a:effectLst/>
                      </a:endParaRPr>
                    </a:p>
                  </a:txBody>
                  <a:tcPr marL="49549" marR="49549" marT="24774" marB="24774" anchor="ctr"/>
                </a:tc>
                <a:tc>
                  <a:txBody>
                    <a:bodyPr/>
                    <a:lstStyle/>
                    <a:p>
                      <a:pPr algn="l"/>
                      <a:endParaRPr lang="en-GB" sz="1300" dirty="0">
                        <a:effectLst/>
                      </a:endParaRPr>
                    </a:p>
                  </a:txBody>
                  <a:tcPr marL="49549" marR="49549" marT="24774" marB="24774" anchor="ctr"/>
                </a:tc>
                <a:tc>
                  <a:txBody>
                    <a:bodyPr/>
                    <a:lstStyle/>
                    <a:p>
                      <a:pPr algn="l"/>
                      <a:endParaRPr lang="en-GB" sz="1300">
                        <a:effectLst/>
                      </a:endParaRPr>
                    </a:p>
                  </a:txBody>
                  <a:tcPr marL="49549" marR="49549" marT="24774" marB="24774" anchor="ctr"/>
                </a:tc>
                <a:extLst>
                  <a:ext uri="{0D108BD9-81ED-4DB2-BD59-A6C34878D82A}">
                    <a16:rowId xmlns:a16="http://schemas.microsoft.com/office/drawing/2014/main" val="766570520"/>
                  </a:ext>
                </a:extLst>
              </a:tr>
              <a:tr h="347597">
                <a:tc>
                  <a:txBody>
                    <a:bodyPr/>
                    <a:lstStyle/>
                    <a:p>
                      <a:endParaRPr lang="en-GB" sz="1300">
                        <a:effectLst/>
                      </a:endParaRPr>
                    </a:p>
                  </a:txBody>
                  <a:tcPr marL="49549" marR="49549" marT="24774" marB="24774" anchor="ctr"/>
                </a:tc>
                <a:tc>
                  <a:txBody>
                    <a:bodyPr/>
                    <a:lstStyle/>
                    <a:p>
                      <a:pPr algn="l"/>
                      <a:endParaRPr lang="en-US" sz="1300" dirty="0">
                        <a:effectLst/>
                      </a:endParaRPr>
                    </a:p>
                  </a:txBody>
                  <a:tcPr marL="49549" marR="49549" marT="24774" marB="24774" anchor="ctr"/>
                </a:tc>
                <a:tc>
                  <a:txBody>
                    <a:bodyPr/>
                    <a:lstStyle/>
                    <a:p>
                      <a:pPr algn="l"/>
                      <a:endParaRPr lang="en-GB" sz="1300" dirty="0">
                        <a:effectLst/>
                      </a:endParaRPr>
                    </a:p>
                  </a:txBody>
                  <a:tcPr marL="49549" marR="49549" marT="24774" marB="24774" anchor="ctr"/>
                </a:tc>
                <a:extLst>
                  <a:ext uri="{0D108BD9-81ED-4DB2-BD59-A6C34878D82A}">
                    <a16:rowId xmlns:a16="http://schemas.microsoft.com/office/drawing/2014/main" val="1633364977"/>
                  </a:ext>
                </a:extLst>
              </a:tr>
            </a:tbl>
          </a:graphicData>
        </a:graphic>
      </p:graphicFrame>
      <p:pic>
        <p:nvPicPr>
          <p:cNvPr id="4" name="Picture 3">
            <a:extLst>
              <a:ext uri="{FF2B5EF4-FFF2-40B4-BE49-F238E27FC236}">
                <a16:creationId xmlns:a16="http://schemas.microsoft.com/office/drawing/2014/main" id="{3489D729-D669-8C5C-42EB-EB3DB1075F95}"/>
              </a:ext>
            </a:extLst>
          </p:cNvPr>
          <p:cNvPicPr>
            <a:picLocks noChangeAspect="1"/>
          </p:cNvPicPr>
          <p:nvPr/>
        </p:nvPicPr>
        <p:blipFill>
          <a:blip r:embed="rId2"/>
          <a:stretch>
            <a:fillRect/>
          </a:stretch>
        </p:blipFill>
        <p:spPr>
          <a:xfrm>
            <a:off x="1344796" y="31865"/>
            <a:ext cx="1345656" cy="592245"/>
          </a:xfrm>
          <a:prstGeom prst="rect">
            <a:avLst/>
          </a:prstGeom>
        </p:spPr>
      </p:pic>
      <p:pic>
        <p:nvPicPr>
          <p:cNvPr id="5" name="Picture 4">
            <a:extLst>
              <a:ext uri="{FF2B5EF4-FFF2-40B4-BE49-F238E27FC236}">
                <a16:creationId xmlns:a16="http://schemas.microsoft.com/office/drawing/2014/main" id="{DD516B82-FBAC-A509-6AE5-51777254DB17}"/>
              </a:ext>
            </a:extLst>
          </p:cNvPr>
          <p:cNvPicPr>
            <a:picLocks noChangeAspect="1"/>
          </p:cNvPicPr>
          <p:nvPr/>
        </p:nvPicPr>
        <p:blipFill>
          <a:blip r:embed="rId3"/>
          <a:stretch>
            <a:fillRect/>
          </a:stretch>
        </p:blipFill>
        <p:spPr>
          <a:xfrm>
            <a:off x="298470" y="31865"/>
            <a:ext cx="546181" cy="592245"/>
          </a:xfrm>
          <a:prstGeom prst="rect">
            <a:avLst/>
          </a:prstGeom>
        </p:spPr>
      </p:pic>
    </p:spTree>
    <p:extLst>
      <p:ext uri="{BB962C8B-B14F-4D97-AF65-F5344CB8AC3E}">
        <p14:creationId xmlns:p14="http://schemas.microsoft.com/office/powerpoint/2010/main" val="1719259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9A33-C23A-A752-6015-727D557D66CB}"/>
              </a:ext>
            </a:extLst>
          </p:cNvPr>
          <p:cNvSpPr>
            <a:spLocks noGrp="1"/>
          </p:cNvSpPr>
          <p:nvPr>
            <p:ph type="title"/>
          </p:nvPr>
        </p:nvSpPr>
        <p:spPr>
          <a:xfrm>
            <a:off x="2592925" y="624110"/>
            <a:ext cx="6908883" cy="1280890"/>
          </a:xfrm>
        </p:spPr>
        <p:txBody>
          <a:bodyPr>
            <a:normAutofit/>
          </a:bodyPr>
          <a:lstStyle/>
          <a:p>
            <a:r>
              <a:rPr lang="en-US" dirty="0"/>
              <a:t>PMH Project Listening Sessions  </a:t>
            </a:r>
            <a:endParaRPr lang="en-GB" dirty="0"/>
          </a:p>
        </p:txBody>
      </p:sp>
      <p:sp>
        <p:nvSpPr>
          <p:cNvPr id="3" name="Content Placeholder 2">
            <a:extLst>
              <a:ext uri="{FF2B5EF4-FFF2-40B4-BE49-F238E27FC236}">
                <a16:creationId xmlns:a16="http://schemas.microsoft.com/office/drawing/2014/main" id="{78DBD5EF-A671-2DE9-65CE-A8EB94164FFA}"/>
              </a:ext>
            </a:extLst>
          </p:cNvPr>
          <p:cNvSpPr>
            <a:spLocks noGrp="1"/>
          </p:cNvSpPr>
          <p:nvPr>
            <p:ph idx="1"/>
          </p:nvPr>
        </p:nvSpPr>
        <p:spPr>
          <a:xfrm>
            <a:off x="4418013" y="1671638"/>
            <a:ext cx="6711950" cy="5186362"/>
          </a:xfrm>
        </p:spPr>
        <p:txBody>
          <a:bodyPr>
            <a:normAutofit fontScale="55000" lnSpcReduction="20000"/>
          </a:bodyPr>
          <a:lstStyle/>
          <a:p>
            <a:r>
              <a:rPr lang="en-GB" sz="3600" dirty="0"/>
              <a:t>Community One </a:t>
            </a:r>
          </a:p>
          <a:p>
            <a:r>
              <a:rPr lang="en-GB" sz="3600" dirty="0"/>
              <a:t>Baby Loss</a:t>
            </a:r>
          </a:p>
          <a:p>
            <a:r>
              <a:rPr lang="en-GB" sz="3600" dirty="0"/>
              <a:t>Pregnancy Loss</a:t>
            </a:r>
          </a:p>
          <a:p>
            <a:r>
              <a:rPr lang="en-GB" sz="3600" dirty="0"/>
              <a:t>Young Parents </a:t>
            </a:r>
          </a:p>
          <a:p>
            <a:r>
              <a:rPr lang="en-GB" sz="3600" dirty="0"/>
              <a:t>NICU</a:t>
            </a:r>
          </a:p>
          <a:p>
            <a:r>
              <a:rPr lang="en-GB" sz="3600" dirty="0"/>
              <a:t>Dads and NB parents </a:t>
            </a:r>
          </a:p>
          <a:p>
            <a:r>
              <a:rPr lang="en-GB" sz="3600" dirty="0"/>
              <a:t>Signing Families </a:t>
            </a:r>
          </a:p>
          <a:p>
            <a:r>
              <a:rPr lang="en-GB" sz="3600" dirty="0"/>
              <a:t>Neurodiverse Families </a:t>
            </a:r>
          </a:p>
          <a:p>
            <a:r>
              <a:rPr lang="en-GB" sz="3600" dirty="0"/>
              <a:t>Birth Trauma </a:t>
            </a:r>
          </a:p>
          <a:p>
            <a:r>
              <a:rPr lang="en-GB" sz="3600" dirty="0"/>
              <a:t>Maternity Staff</a:t>
            </a:r>
          </a:p>
          <a:p>
            <a:r>
              <a:rPr lang="en-GB" sz="3600" dirty="0"/>
              <a:t>Peer Supporters </a:t>
            </a:r>
          </a:p>
          <a:p>
            <a:r>
              <a:rPr lang="en-GB" sz="3600" dirty="0"/>
              <a:t>Community Groups </a:t>
            </a:r>
          </a:p>
          <a:p>
            <a:r>
              <a:rPr lang="en-GB" sz="3600" dirty="0"/>
              <a:t>PMH Drop in sessions </a:t>
            </a:r>
          </a:p>
          <a:p>
            <a:pPr marL="0" indent="0">
              <a:buNone/>
            </a:pPr>
            <a:endParaRPr lang="en-GB" dirty="0"/>
          </a:p>
        </p:txBody>
      </p:sp>
      <p:pic>
        <p:nvPicPr>
          <p:cNvPr id="4" name="Picture 3">
            <a:extLst>
              <a:ext uri="{FF2B5EF4-FFF2-40B4-BE49-F238E27FC236}">
                <a16:creationId xmlns:a16="http://schemas.microsoft.com/office/drawing/2014/main" id="{E33EF9B6-26A5-618A-9E77-AF1596331332}"/>
              </a:ext>
            </a:extLst>
          </p:cNvPr>
          <p:cNvPicPr>
            <a:picLocks noChangeAspect="1"/>
          </p:cNvPicPr>
          <p:nvPr/>
        </p:nvPicPr>
        <p:blipFill>
          <a:blip r:embed="rId2"/>
          <a:stretch>
            <a:fillRect/>
          </a:stretch>
        </p:blipFill>
        <p:spPr>
          <a:xfrm>
            <a:off x="1344796" y="31865"/>
            <a:ext cx="1345656" cy="592245"/>
          </a:xfrm>
          <a:prstGeom prst="rect">
            <a:avLst/>
          </a:prstGeom>
        </p:spPr>
      </p:pic>
      <p:pic>
        <p:nvPicPr>
          <p:cNvPr id="6" name="Picture 5">
            <a:extLst>
              <a:ext uri="{FF2B5EF4-FFF2-40B4-BE49-F238E27FC236}">
                <a16:creationId xmlns:a16="http://schemas.microsoft.com/office/drawing/2014/main" id="{3BA2C2F7-6D5F-EDAF-10FC-90CC20C3F1C5}"/>
              </a:ext>
            </a:extLst>
          </p:cNvPr>
          <p:cNvPicPr>
            <a:picLocks noChangeAspect="1"/>
          </p:cNvPicPr>
          <p:nvPr/>
        </p:nvPicPr>
        <p:blipFill>
          <a:blip r:embed="rId3"/>
          <a:stretch>
            <a:fillRect/>
          </a:stretch>
        </p:blipFill>
        <p:spPr>
          <a:xfrm>
            <a:off x="298470" y="31865"/>
            <a:ext cx="546181" cy="592245"/>
          </a:xfrm>
          <a:prstGeom prst="rect">
            <a:avLst/>
          </a:prstGeom>
        </p:spPr>
      </p:pic>
    </p:spTree>
    <p:extLst>
      <p:ext uri="{BB962C8B-B14F-4D97-AF65-F5344CB8AC3E}">
        <p14:creationId xmlns:p14="http://schemas.microsoft.com/office/powerpoint/2010/main" val="63659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CB96A-D526-C0A8-5F9F-B2E72758FF4A}"/>
              </a:ext>
            </a:extLst>
          </p:cNvPr>
          <p:cNvSpPr>
            <a:spLocks noGrp="1"/>
          </p:cNvSpPr>
          <p:nvPr>
            <p:ph type="title"/>
          </p:nvPr>
        </p:nvSpPr>
        <p:spPr/>
        <p:txBody>
          <a:bodyPr/>
          <a:lstStyle/>
          <a:p>
            <a:r>
              <a:rPr lang="en-US" dirty="0"/>
              <a:t>Emerging Themes </a:t>
            </a:r>
            <a:endParaRPr lang="en-GB" dirty="0"/>
          </a:p>
        </p:txBody>
      </p:sp>
      <p:graphicFrame>
        <p:nvGraphicFramePr>
          <p:cNvPr id="4" name="Diagram 3">
            <a:extLst>
              <a:ext uri="{FF2B5EF4-FFF2-40B4-BE49-F238E27FC236}">
                <a16:creationId xmlns:a16="http://schemas.microsoft.com/office/drawing/2014/main" id="{03F9970A-AC92-D332-74E9-E87BDA1B90B4}"/>
              </a:ext>
            </a:extLst>
          </p:cNvPr>
          <p:cNvGraphicFramePr/>
          <p:nvPr/>
        </p:nvGraphicFramePr>
        <p:xfrm>
          <a:off x="1493044" y="1581150"/>
          <a:ext cx="9205912" cy="4917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056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D28BE-2B10-C533-AC0F-72BE3561D026}"/>
              </a:ext>
            </a:extLst>
          </p:cNvPr>
          <p:cNvSpPr>
            <a:spLocks noGrp="1"/>
          </p:cNvSpPr>
          <p:nvPr>
            <p:ph type="title"/>
          </p:nvPr>
        </p:nvSpPr>
        <p:spPr/>
        <p:txBody>
          <a:bodyPr/>
          <a:lstStyle/>
          <a:p>
            <a:r>
              <a:rPr lang="en-US" dirty="0"/>
              <a:t>PMH and Perinatal Loneliness. </a:t>
            </a:r>
            <a:endParaRPr lang="en-GB" dirty="0"/>
          </a:p>
        </p:txBody>
      </p:sp>
      <p:sp>
        <p:nvSpPr>
          <p:cNvPr id="3" name="Content Placeholder 2">
            <a:extLst>
              <a:ext uri="{FF2B5EF4-FFF2-40B4-BE49-F238E27FC236}">
                <a16:creationId xmlns:a16="http://schemas.microsoft.com/office/drawing/2014/main" id="{A28196ED-2797-4B77-1BA0-C512D5B6F912}"/>
              </a:ext>
            </a:extLst>
          </p:cNvPr>
          <p:cNvSpPr>
            <a:spLocks noGrp="1"/>
          </p:cNvSpPr>
          <p:nvPr>
            <p:ph idx="1"/>
          </p:nvPr>
        </p:nvSpPr>
        <p:spPr/>
        <p:txBody>
          <a:bodyPr/>
          <a:lstStyle/>
          <a:p>
            <a:r>
              <a:rPr lang="en-US" dirty="0"/>
              <a:t>Interaction between PMH and Perinatal loneliness.</a:t>
            </a:r>
          </a:p>
          <a:p>
            <a:r>
              <a:rPr lang="en-US" dirty="0"/>
              <a:t>Creating sustainable, reliable and trusted support networks are crucial in supporting the reduction of perinatal loneliness.</a:t>
            </a:r>
          </a:p>
          <a:p>
            <a:pPr lvl="1"/>
            <a:r>
              <a:rPr lang="en-US" dirty="0"/>
              <a:t>Community groups </a:t>
            </a:r>
          </a:p>
          <a:p>
            <a:pPr lvl="1"/>
            <a:r>
              <a:rPr lang="en-US" dirty="0"/>
              <a:t>Peer support </a:t>
            </a:r>
          </a:p>
          <a:p>
            <a:pPr lvl="1"/>
            <a:r>
              <a:rPr lang="en-US" dirty="0"/>
              <a:t>Specialist support </a:t>
            </a:r>
          </a:p>
          <a:p>
            <a:pPr lvl="1"/>
            <a:r>
              <a:rPr lang="en-US" dirty="0"/>
              <a:t>Friends and family</a:t>
            </a:r>
          </a:p>
          <a:p>
            <a:pPr lvl="1"/>
            <a:endParaRPr lang="en-US" dirty="0"/>
          </a:p>
          <a:p>
            <a:pPr indent="-285750"/>
            <a:r>
              <a:rPr lang="en-US" dirty="0"/>
              <a:t>Shared experiences can support the reduction of perinatal loneliness.</a:t>
            </a:r>
          </a:p>
          <a:p>
            <a:pPr indent="-285750"/>
            <a:r>
              <a:rPr lang="en-US" dirty="0"/>
              <a:t>Education to reduce the stigma around PMH and loneliness. </a:t>
            </a:r>
          </a:p>
          <a:p>
            <a:pPr indent="-285750"/>
            <a:endParaRPr lang="en-US" dirty="0"/>
          </a:p>
          <a:p>
            <a:endParaRPr lang="en-US" dirty="0"/>
          </a:p>
          <a:p>
            <a:endParaRPr lang="en-GB" dirty="0"/>
          </a:p>
        </p:txBody>
      </p:sp>
    </p:spTree>
    <p:extLst>
      <p:ext uri="{BB962C8B-B14F-4D97-AF65-F5344CB8AC3E}">
        <p14:creationId xmlns:p14="http://schemas.microsoft.com/office/powerpoint/2010/main" val="1435838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D58C3-048B-BAAC-08ED-627B10334581}"/>
              </a:ext>
            </a:extLst>
          </p:cNvPr>
          <p:cNvSpPr>
            <a:spLocks noGrp="1"/>
          </p:cNvSpPr>
          <p:nvPr>
            <p:ph type="title"/>
          </p:nvPr>
        </p:nvSpPr>
        <p:spPr/>
        <p:txBody>
          <a:bodyPr/>
          <a:lstStyle/>
          <a:p>
            <a:r>
              <a:rPr lang="en-US" dirty="0"/>
              <a:t>Looking forward…</a:t>
            </a:r>
            <a:br>
              <a:rPr lang="en-US" dirty="0"/>
            </a:br>
            <a:r>
              <a:rPr lang="en-US" dirty="0"/>
              <a:t>Final report and directory </a:t>
            </a:r>
            <a:endParaRPr lang="en-GB" dirty="0"/>
          </a:p>
        </p:txBody>
      </p:sp>
      <p:sp>
        <p:nvSpPr>
          <p:cNvPr id="3" name="Content Placeholder 2">
            <a:extLst>
              <a:ext uri="{FF2B5EF4-FFF2-40B4-BE49-F238E27FC236}">
                <a16:creationId xmlns:a16="http://schemas.microsoft.com/office/drawing/2014/main" id="{9D6FAF82-FABA-A67F-4A84-BFCD431E2F31}"/>
              </a:ext>
            </a:extLst>
          </p:cNvPr>
          <p:cNvSpPr>
            <a:spLocks noGrp="1"/>
          </p:cNvSpPr>
          <p:nvPr>
            <p:ph idx="1"/>
          </p:nvPr>
        </p:nvSpPr>
        <p:spPr>
          <a:xfrm>
            <a:off x="2430938" y="2110410"/>
            <a:ext cx="9235660" cy="4373969"/>
          </a:xfrm>
        </p:spPr>
        <p:txBody>
          <a:bodyPr vert="horz" lIns="91440" tIns="45720" rIns="91440" bIns="45720" rtlCol="0" anchor="t">
            <a:normAutofit fontScale="85000" lnSpcReduction="20000"/>
          </a:bodyPr>
          <a:lstStyle/>
          <a:p>
            <a:r>
              <a:rPr lang="en-US" dirty="0"/>
              <a:t>What will the report include?</a:t>
            </a:r>
          </a:p>
          <a:p>
            <a:pPr lvl="1"/>
            <a:r>
              <a:rPr lang="en-US" dirty="0"/>
              <a:t>Findings from all data collected and listening sessions </a:t>
            </a:r>
          </a:p>
          <a:p>
            <a:pPr lvl="1"/>
            <a:r>
              <a:rPr lang="en-US" dirty="0"/>
              <a:t>Positives (what is working well for services)</a:t>
            </a:r>
          </a:p>
          <a:p>
            <a:pPr lvl="1"/>
            <a:r>
              <a:rPr lang="en-US" dirty="0"/>
              <a:t>Gaps (what is Derby missing in terms of PMH support)</a:t>
            </a:r>
          </a:p>
          <a:p>
            <a:pPr lvl="1"/>
            <a:r>
              <a:rPr lang="en-US" dirty="0"/>
              <a:t>Barriers (what barriers there are currently within Derbys PMH services)</a:t>
            </a:r>
          </a:p>
          <a:p>
            <a:pPr lvl="1"/>
            <a:r>
              <a:rPr lang="en-US" dirty="0"/>
              <a:t>A clear pathway for mums, dads and partners on their journey in and out of the perinatal mental health service </a:t>
            </a:r>
          </a:p>
          <a:p>
            <a:pPr marL="457200" lvl="1" indent="0">
              <a:buNone/>
            </a:pPr>
            <a:endParaRPr lang="en-US" dirty="0"/>
          </a:p>
          <a:p>
            <a:r>
              <a:rPr lang="en-US" dirty="0"/>
              <a:t>What will the directory include?</a:t>
            </a:r>
          </a:p>
          <a:p>
            <a:pPr lvl="1"/>
            <a:r>
              <a:rPr lang="en-US" dirty="0"/>
              <a:t>A full list of Derby-based services that offer PMH support </a:t>
            </a:r>
          </a:p>
          <a:p>
            <a:pPr lvl="1"/>
            <a:r>
              <a:rPr lang="en-US" dirty="0"/>
              <a:t>What support they offer, referral pathway and contact details </a:t>
            </a:r>
          </a:p>
          <a:p>
            <a:endParaRPr lang="en-US" dirty="0"/>
          </a:p>
          <a:p>
            <a:r>
              <a:rPr lang="en-GB" dirty="0"/>
              <a:t>Recommendations </a:t>
            </a:r>
            <a:endParaRPr lang="en-US" dirty="0"/>
          </a:p>
          <a:p>
            <a:pPr lvl="1"/>
            <a:r>
              <a:rPr lang="en-GB" dirty="0"/>
              <a:t>We will provide evidence-based recommendations on how services can be improved moving forward to better support parents and infant mental health and wellbeing.  </a:t>
            </a:r>
          </a:p>
          <a:p>
            <a:endParaRPr lang="en-US" b="1" dirty="0"/>
          </a:p>
        </p:txBody>
      </p:sp>
    </p:spTree>
    <p:extLst>
      <p:ext uri="{BB962C8B-B14F-4D97-AF65-F5344CB8AC3E}">
        <p14:creationId xmlns:p14="http://schemas.microsoft.com/office/powerpoint/2010/main" val="273320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BBEB-955E-1D2D-3B96-488A75B50827}"/>
              </a:ext>
            </a:extLst>
          </p:cNvPr>
          <p:cNvSpPr>
            <a:spLocks noGrp="1"/>
          </p:cNvSpPr>
          <p:nvPr>
            <p:ph type="title"/>
          </p:nvPr>
        </p:nvSpPr>
        <p:spPr/>
        <p:txBody>
          <a:bodyPr/>
          <a:lstStyle/>
          <a:p>
            <a:r>
              <a:rPr lang="en-US" dirty="0"/>
              <a:t>Questions?</a:t>
            </a:r>
            <a:endParaRPr lang="en-GB" dirty="0"/>
          </a:p>
        </p:txBody>
      </p:sp>
      <p:sp>
        <p:nvSpPr>
          <p:cNvPr id="3" name="Content Placeholder 2">
            <a:extLst>
              <a:ext uri="{FF2B5EF4-FFF2-40B4-BE49-F238E27FC236}">
                <a16:creationId xmlns:a16="http://schemas.microsoft.com/office/drawing/2014/main" id="{C443DFDC-E651-7990-66B5-04E7A91C7C15}"/>
              </a:ext>
            </a:extLst>
          </p:cNvPr>
          <p:cNvSpPr>
            <a:spLocks noGrp="1"/>
          </p:cNvSpPr>
          <p:nvPr>
            <p:ph idx="1"/>
          </p:nvPr>
        </p:nvSpPr>
        <p:spPr/>
        <p:txBody>
          <a:bodyPr vert="horz" lIns="91440" tIns="45720" rIns="91440" bIns="45720" rtlCol="0" anchor="t">
            <a:normAutofit/>
          </a:bodyPr>
          <a:lstStyle/>
          <a:p>
            <a:r>
              <a:rPr lang="en-US" dirty="0"/>
              <a:t>Any questions?</a:t>
            </a:r>
          </a:p>
          <a:p>
            <a:pPr marL="0" indent="0">
              <a:buNone/>
            </a:pPr>
            <a:endParaRPr lang="en-US" dirty="0"/>
          </a:p>
          <a:p>
            <a:pPr lvl="1"/>
            <a:r>
              <a:rPr lang="en-US" dirty="0">
                <a:hlinkClick r:id="rId2"/>
              </a:rPr>
              <a:t>Hannah.moore@perinatalsupport.org.uk</a:t>
            </a:r>
            <a:endParaRPr lang="en-US" dirty="0"/>
          </a:p>
          <a:p>
            <a:pPr lvl="1"/>
            <a:r>
              <a:rPr lang="en-US" dirty="0">
                <a:solidFill>
                  <a:srgbClr val="404040"/>
                </a:solidFill>
                <a:latin typeface="Century Gothic" panose="020B0502020202020204"/>
                <a:ea typeface="Calibri"/>
                <a:cs typeface="Calibri"/>
              </a:rPr>
              <a:t>07719064041</a:t>
            </a:r>
          </a:p>
          <a:p>
            <a:pPr marL="457200" lvl="1" indent="0">
              <a:buNone/>
            </a:pPr>
            <a:endParaRPr lang="en-US" dirty="0"/>
          </a:p>
          <a:p>
            <a:pPr lvl="1"/>
            <a:r>
              <a:rPr lang="en-US" dirty="0">
                <a:ea typeface="+mn-lt"/>
                <a:cs typeface="+mn-lt"/>
                <a:hlinkClick r:id="rId3"/>
              </a:rPr>
              <a:t>Perinatal (ntropydata.co.uk)</a:t>
            </a:r>
            <a:endParaRPr lang="en-US" dirty="0">
              <a:ea typeface="+mn-lt"/>
              <a:cs typeface="+mn-lt"/>
            </a:endParaRPr>
          </a:p>
          <a:p>
            <a:pPr lvl="1"/>
            <a:r>
              <a:rPr lang="en-US" dirty="0">
                <a:ea typeface="+mn-lt"/>
                <a:cs typeface="+mn-lt"/>
                <a:hlinkClick r:id="rId4"/>
              </a:rPr>
              <a:t>Pregnancy and Perinatal Support in Derby - Connected Perinatal Support CIC</a:t>
            </a:r>
            <a:endParaRPr lang="en-US" dirty="0"/>
          </a:p>
          <a:p>
            <a:pPr lvl="1"/>
            <a:endParaRPr lang="en-US" dirty="0"/>
          </a:p>
          <a:p>
            <a:pPr lvl="1"/>
            <a:endParaRPr lang="en-US" dirty="0"/>
          </a:p>
          <a:p>
            <a:pPr lvl="1"/>
            <a:endParaRPr lang="en-US" dirty="0"/>
          </a:p>
          <a:p>
            <a:pPr marL="457200" lvl="1" indent="0">
              <a:buNone/>
            </a:pPr>
            <a:endParaRPr lang="en-US" dirty="0"/>
          </a:p>
          <a:p>
            <a:pPr marL="457200" lvl="1" indent="0">
              <a:buNone/>
            </a:pPr>
            <a:endParaRPr lang="en-GB" dirty="0"/>
          </a:p>
        </p:txBody>
      </p:sp>
    </p:spTree>
    <p:extLst>
      <p:ext uri="{BB962C8B-B14F-4D97-AF65-F5344CB8AC3E}">
        <p14:creationId xmlns:p14="http://schemas.microsoft.com/office/powerpoint/2010/main" val="3018719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39472-0E27-7C42-975A-E3F715FA8712}"/>
              </a:ext>
            </a:extLst>
          </p:cNvPr>
          <p:cNvSpPr>
            <a:spLocks noGrp="1"/>
          </p:cNvSpPr>
          <p:nvPr>
            <p:ph type="ctrTitle"/>
          </p:nvPr>
        </p:nvSpPr>
        <p:spPr>
          <a:xfrm>
            <a:off x="642899" y="3719007"/>
            <a:ext cx="9144000" cy="1909763"/>
          </a:xfrm>
        </p:spPr>
        <p:txBody>
          <a:bodyPr/>
          <a:lstStyle/>
          <a:p>
            <a:r>
              <a:rPr lang="en-US" dirty="0"/>
              <a:t>Peer Support and Perinatal Loneliness </a:t>
            </a:r>
          </a:p>
        </p:txBody>
      </p:sp>
      <p:sp>
        <p:nvSpPr>
          <p:cNvPr id="3" name="Subtitle 2">
            <a:extLst>
              <a:ext uri="{FF2B5EF4-FFF2-40B4-BE49-F238E27FC236}">
                <a16:creationId xmlns:a16="http://schemas.microsoft.com/office/drawing/2014/main" id="{5AF7B06C-F3A3-7A4E-B374-FE8D21D76C41}"/>
              </a:ext>
            </a:extLst>
          </p:cNvPr>
          <p:cNvSpPr>
            <a:spLocks noGrp="1"/>
          </p:cNvSpPr>
          <p:nvPr>
            <p:ph type="subTitle" idx="1"/>
          </p:nvPr>
        </p:nvSpPr>
        <p:spPr>
          <a:xfrm>
            <a:off x="642899" y="5617275"/>
            <a:ext cx="9144000" cy="681280"/>
          </a:xfrm>
        </p:spPr>
        <p:txBody>
          <a:bodyPr/>
          <a:lstStyle/>
          <a:p>
            <a:r>
              <a:rPr lang="en-US" sz="3200" dirty="0"/>
              <a:t>Charli Headley</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028" y="691837"/>
            <a:ext cx="4994288" cy="1765411"/>
          </a:xfrm>
          <a:prstGeom prst="rect">
            <a:avLst/>
          </a:prstGeom>
        </p:spPr>
      </p:pic>
      <p:pic>
        <p:nvPicPr>
          <p:cNvPr id="5" name="Picture 4">
            <a:extLst>
              <a:ext uri="{FF2B5EF4-FFF2-40B4-BE49-F238E27FC236}">
                <a16:creationId xmlns:a16="http://schemas.microsoft.com/office/drawing/2014/main" id="{71455752-EF75-4ADD-957E-F8EF5902294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0327" y="1188577"/>
            <a:ext cx="2991651" cy="1283505"/>
          </a:xfrm>
          <a:prstGeom prst="rect">
            <a:avLst/>
          </a:prstGeom>
          <a:noFill/>
          <a:ln>
            <a:noFill/>
          </a:ln>
        </p:spPr>
      </p:pic>
    </p:spTree>
    <p:extLst>
      <p:ext uri="{BB962C8B-B14F-4D97-AF65-F5344CB8AC3E}">
        <p14:creationId xmlns:p14="http://schemas.microsoft.com/office/powerpoint/2010/main" val="2992563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71663" y="1015423"/>
            <a:ext cx="5354347" cy="4361066"/>
          </a:xfrm>
          <a:prstGeom prst="rect">
            <a:avLst/>
          </a:prstGeom>
          <a:noFill/>
        </p:spPr>
        <p:txBody>
          <a:bodyPr wrap="square" rtlCol="0">
            <a:spAutoFit/>
          </a:bodyPr>
          <a:lstStyle/>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8 week course for groups of women with a child under the age of 2</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Developed by CPSL Mind/National Mind</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Delivered in Children’s Centres with a creche for babies, with an on line option</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Focus on peer support, validation of feelings and learning self care strategies and coping skills</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Emphasis is on the mum and their well being to then engage with and access other support for themselves and their family</a:t>
            </a:r>
          </a:p>
          <a:p>
            <a:pPr defTabSz="609585"/>
            <a:endParaRPr lang="en-GB" sz="16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FF00F81B-5FB0-4F62-900E-8172BD70BB3A}"/>
              </a:ext>
            </a:extLst>
          </p:cNvPr>
          <p:cNvSpPr txBox="1"/>
          <p:nvPr/>
        </p:nvSpPr>
        <p:spPr>
          <a:xfrm>
            <a:off x="1087623" y="1015423"/>
            <a:ext cx="6292421" cy="584775"/>
          </a:xfrm>
          <a:prstGeom prst="rect">
            <a:avLst/>
          </a:prstGeom>
          <a:noFill/>
        </p:spPr>
        <p:txBody>
          <a:bodyPr wrap="square" rtlCol="0">
            <a:spAutoFit/>
          </a:bodyPr>
          <a:lstStyle/>
          <a:p>
            <a:pPr defTabSz="609585"/>
            <a:r>
              <a:rPr lang="en-US" sz="3200" b="1" dirty="0">
                <a:solidFill>
                  <a:srgbClr val="1300C0"/>
                </a:solidFill>
                <a:latin typeface="Mind Meridian" panose="020B0503030507020204" pitchFamily="34" charset="0"/>
                <a:ea typeface="Tahoma" panose="020B0604030504040204" pitchFamily="34" charset="0"/>
                <a:cs typeface="Mind Meridian" panose="020B0503030507020204" pitchFamily="34" charset="0"/>
              </a:rPr>
              <a:t>Mums Matter</a:t>
            </a:r>
            <a:endParaRPr lang="en-GB" sz="32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EADB3D58-D45A-47D0-A70B-B01F8A452545}"/>
              </a:ext>
            </a:extLst>
          </p:cNvPr>
          <p:cNvPicPr>
            <a:picLocks noChangeAspect="1"/>
          </p:cNvPicPr>
          <p:nvPr/>
        </p:nvPicPr>
        <p:blipFill>
          <a:blip r:embed="rId2"/>
          <a:stretch>
            <a:fillRect/>
          </a:stretch>
        </p:blipFill>
        <p:spPr>
          <a:xfrm>
            <a:off x="681179" y="1967976"/>
            <a:ext cx="3663816" cy="2451624"/>
          </a:xfrm>
          <a:prstGeom prst="rect">
            <a:avLst/>
          </a:prstGeom>
        </p:spPr>
      </p:pic>
      <p:pic>
        <p:nvPicPr>
          <p:cNvPr id="15" name="Picture 14">
            <a:extLst>
              <a:ext uri="{FF2B5EF4-FFF2-40B4-BE49-F238E27FC236}">
                <a16:creationId xmlns:a16="http://schemas.microsoft.com/office/drawing/2014/main" id="{A8666428-9A84-4843-8D52-DC16C8C8A9E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32335" y="5111002"/>
            <a:ext cx="8661400" cy="1638300"/>
          </a:xfrm>
          <a:prstGeom prst="rect">
            <a:avLst/>
          </a:prstGeom>
        </p:spPr>
      </p:pic>
      <p:sp>
        <p:nvSpPr>
          <p:cNvPr id="4" name="Rectangle 3">
            <a:extLst>
              <a:ext uri="{FF2B5EF4-FFF2-40B4-BE49-F238E27FC236}">
                <a16:creationId xmlns:a16="http://schemas.microsoft.com/office/drawing/2014/main" id="{7C1911F7-470B-4F58-BA60-00265C98BAEC}"/>
              </a:ext>
            </a:extLst>
          </p:cNvPr>
          <p:cNvSpPr/>
          <p:nvPr/>
        </p:nvSpPr>
        <p:spPr>
          <a:xfrm>
            <a:off x="842683" y="5343451"/>
            <a:ext cx="7431740" cy="1054456"/>
          </a:xfrm>
          <a:prstGeom prst="rect">
            <a:avLst/>
          </a:prstGeom>
        </p:spPr>
        <p:txBody>
          <a:bodyPr wrap="square">
            <a:spAutoFit/>
          </a:bodyPr>
          <a:lstStyle/>
          <a:p>
            <a:pPr algn="ctr" defTabSz="609585">
              <a:lnSpc>
                <a:spcPct val="107000"/>
              </a:lnSpc>
              <a:spcAft>
                <a:spcPts val="1067"/>
              </a:spcAft>
            </a:pPr>
            <a:r>
              <a:rPr lang="en-GB" sz="1867"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 </a:t>
            </a: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“Coming to this group feels like recharging for the week ahead; it’s our safe space”</a:t>
            </a:r>
            <a:endParaRPr lang="en-GB"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defTabSz="609585">
              <a:lnSpc>
                <a:spcPct val="107000"/>
              </a:lnSpc>
              <a:spcAft>
                <a:spcPts val="1067"/>
              </a:spcAft>
            </a:pPr>
            <a:r>
              <a:rPr lang="en-GB" sz="1600" dirty="0">
                <a:solidFill>
                  <a:srgbClr val="1300C1"/>
                </a:solidFill>
                <a:latin typeface="Mind Meridian" panose="020B0503030507020204" pitchFamily="34" charset="0"/>
                <a:ea typeface="Calibri" panose="020F0502020204030204" pitchFamily="34" charset="0"/>
                <a:cs typeface="Times New Roman" panose="02020603050405020304" pitchFamily="18" charset="0"/>
              </a:rPr>
              <a:t>Mums Matter peer support participant</a:t>
            </a:r>
            <a:endParaRPr lang="en-GB"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5920121"/>
      </p:ext>
    </p:extLst>
  </p:cSld>
  <p:clrMapOvr>
    <a:masterClrMapping/>
  </p:clrMapOvr>
  <mc:AlternateContent xmlns:mc="http://schemas.openxmlformats.org/markup-compatibility/2006" xmlns:p14="http://schemas.microsoft.com/office/powerpoint/2010/main">
    <mc:Choice Requires="p14">
      <p:transition spd="slow" p14:dur="2000" advClick="0" advTm="14000"/>
    </mc:Choice>
    <mc:Fallback xmlns="">
      <p:transition spd="slow" advClick="0" advTm="14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34087-CA13-1240-9BF2-72725339F6CD}"/>
              </a:ext>
            </a:extLst>
          </p:cNvPr>
          <p:cNvSpPr>
            <a:spLocks noGrp="1"/>
          </p:cNvSpPr>
          <p:nvPr>
            <p:ph type="title"/>
          </p:nvPr>
        </p:nvSpPr>
        <p:spPr/>
        <p:txBody>
          <a:bodyPr/>
          <a:lstStyle/>
          <a:p>
            <a:r>
              <a:rPr lang="en-US" dirty="0"/>
              <a:t>Course content</a:t>
            </a:r>
          </a:p>
        </p:txBody>
      </p:sp>
      <p:sp>
        <p:nvSpPr>
          <p:cNvPr id="7" name="TextBox 6"/>
          <p:cNvSpPr txBox="1"/>
          <p:nvPr/>
        </p:nvSpPr>
        <p:spPr>
          <a:xfrm>
            <a:off x="2881101" y="1334612"/>
            <a:ext cx="8390755" cy="5427961"/>
          </a:xfrm>
          <a:prstGeom prst="rect">
            <a:avLst/>
          </a:prstGeom>
          <a:noFill/>
        </p:spPr>
        <p:txBody>
          <a:bodyPr wrap="square" rtlCol="0">
            <a:spAutoFit/>
          </a:bodyPr>
          <a:lstStyle/>
          <a:p>
            <a:pPr defTabSz="609585"/>
            <a:endParaRPr lang="en-GB" sz="2667" b="1" dirty="0">
              <a:solidFill>
                <a:srgbClr val="71F5C3"/>
              </a:solidFill>
              <a:latin typeface="Mind Meridian" panose="020B0503030507020204" pitchFamily="34" charset="0"/>
              <a:cs typeface="Mind Meridian" panose="020B0503030507020204" pitchFamily="34" charset="0"/>
            </a:endParaRP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Being a good enough mum</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Looking after yourself, basic needs and self care</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Exploring negative thinking patterns</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Nurturing you and building self belief and esteem</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Wellness action plan and recovery journey</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Being kind to yourself and discovering you</a:t>
            </a:r>
          </a:p>
          <a:p>
            <a:pPr marL="457189" indent="-457189" defTabSz="609585">
              <a:buFont typeface="Arial" panose="020B0604020202020204" pitchFamily="34" charset="0"/>
              <a:buChar char="•"/>
            </a:pPr>
            <a:r>
              <a:rPr lang="en-GB" sz="2667" dirty="0">
                <a:solidFill>
                  <a:srgbClr val="1300C1"/>
                </a:solidFill>
                <a:latin typeface="Mind Meridian" panose="020B0503030507020204" pitchFamily="34" charset="0"/>
                <a:cs typeface="Mind Meridian" panose="020B0503030507020204" pitchFamily="34" charset="0"/>
              </a:rPr>
              <a:t>Two unstructured sessions to develop peer support</a:t>
            </a:r>
          </a:p>
          <a:p>
            <a:pPr marL="457189" indent="-457189" defTabSz="609585">
              <a:buFont typeface="Arial" panose="020B0604020202020204" pitchFamily="34" charset="0"/>
              <a:buChar char="•"/>
            </a:pPr>
            <a:endParaRPr lang="en-GB" sz="2667" dirty="0">
              <a:solidFill>
                <a:srgbClr val="1300C1"/>
              </a:solidFill>
              <a:latin typeface="Mind Meridian" panose="020B0503030507020204" pitchFamily="34" charset="0"/>
              <a:cs typeface="Mind Meridian" panose="020B0503030507020204" pitchFamily="34" charset="0"/>
            </a:endParaRPr>
          </a:p>
          <a:p>
            <a:pPr defTabSz="609585"/>
            <a:r>
              <a:rPr lang="en-GB" sz="2667" dirty="0">
                <a:solidFill>
                  <a:srgbClr val="1300C1"/>
                </a:solidFill>
                <a:latin typeface="Mind Meridian" panose="020B0503030507020204" pitchFamily="34" charset="0"/>
                <a:cs typeface="Mind Meridian" panose="020B0503030507020204" pitchFamily="34" charset="0"/>
              </a:rPr>
              <a:t>Involving partners and supporters in a session to understand and support course learnings, in partnership with Dad Matters</a:t>
            </a:r>
          </a:p>
          <a:p>
            <a:pPr defTabSz="609585"/>
            <a:endParaRPr lang="en-GB" sz="2667" b="1" dirty="0">
              <a:solidFill>
                <a:srgbClr val="71F5C3"/>
              </a:solidFill>
              <a:latin typeface="Mind Meridian" panose="020B0503030507020204" pitchFamily="34" charset="0"/>
              <a:cs typeface="Mind Meridian" panose="020B0503030507020204" pitchFamily="34" charset="0"/>
            </a:endParaRPr>
          </a:p>
        </p:txBody>
      </p:sp>
      <p:pic>
        <p:nvPicPr>
          <p:cNvPr id="4" name="Picture 8" descr="Flipchart RGB.png">
            <a:extLst>
              <a:ext uri="{FF2B5EF4-FFF2-40B4-BE49-F238E27FC236}">
                <a16:creationId xmlns:a16="http://schemas.microsoft.com/office/drawing/2014/main" id="{CCEFCADE-0B3A-471B-A019-0252181E0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60" y="2860569"/>
            <a:ext cx="2535760" cy="245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635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D58DEC8-DB2D-4DAB-AA4C-6901DE2A480C}"/>
              </a:ext>
            </a:extLst>
          </p:cNvPr>
          <p:cNvGraphicFramePr/>
          <p:nvPr/>
        </p:nvGraphicFramePr>
        <p:xfrm>
          <a:off x="950260" y="457199"/>
          <a:ext cx="6924089" cy="5710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926C5885-1361-459E-B849-A16975D82D1C}"/>
              </a:ext>
            </a:extLst>
          </p:cNvPr>
          <p:cNvSpPr txBox="1"/>
          <p:nvPr/>
        </p:nvSpPr>
        <p:spPr>
          <a:xfrm>
            <a:off x="134471" y="845093"/>
            <a:ext cx="2043955" cy="1323439"/>
          </a:xfrm>
          <a:prstGeom prst="rect">
            <a:avLst/>
          </a:prstGeom>
          <a:noFill/>
        </p:spPr>
        <p:txBody>
          <a:bodyPr wrap="square" rtlCol="0">
            <a:spAutoFit/>
          </a:bodyPr>
          <a:lstStyle/>
          <a:p>
            <a:pPr defTabSz="609585"/>
            <a:r>
              <a:rPr lang="en-US" sz="3200" b="1" dirty="0">
                <a:solidFill>
                  <a:srgbClr val="1300C0"/>
                </a:solidFill>
                <a:latin typeface="Mind Meridian" panose="020B0503030507020204" pitchFamily="34" charset="0"/>
                <a:ea typeface="Tahoma" panose="020B0604030504040204" pitchFamily="34" charset="0"/>
                <a:cs typeface="Mind Meridian" panose="020B0503030507020204" pitchFamily="34" charset="0"/>
              </a:rPr>
              <a:t>Activity</a:t>
            </a:r>
          </a:p>
          <a:p>
            <a:pPr defTabSz="609585"/>
            <a:r>
              <a:rPr lang="en-US" sz="2400" b="1" dirty="0">
                <a:solidFill>
                  <a:srgbClr val="1300C0"/>
                </a:solidFill>
                <a:latin typeface="Mind Meridian" panose="020B0503030507020204" pitchFamily="34" charset="0"/>
                <a:ea typeface="Tahoma" panose="020B0604030504040204" pitchFamily="34" charset="0"/>
                <a:cs typeface="Mind Meridian" panose="020B0503030507020204" pitchFamily="34" charset="0"/>
              </a:rPr>
              <a:t>Nov 2022 – Dec 2023</a:t>
            </a:r>
            <a:endParaRPr lang="en-GB" sz="24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 picture containing text&#10;&#10;Description automatically generated">
            <a:extLst>
              <a:ext uri="{FF2B5EF4-FFF2-40B4-BE49-F238E27FC236}">
                <a16:creationId xmlns:a16="http://schemas.microsoft.com/office/drawing/2014/main" id="{B4C70049-EEBA-41A4-9E5E-6AB2D191301A}"/>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562166" y="4114800"/>
            <a:ext cx="4336625" cy="2375547"/>
          </a:xfrm>
          <a:prstGeom prst="rect">
            <a:avLst/>
          </a:prstGeom>
        </p:spPr>
      </p:pic>
      <p:sp>
        <p:nvSpPr>
          <p:cNvPr id="2" name="Rectangle 1">
            <a:extLst>
              <a:ext uri="{FF2B5EF4-FFF2-40B4-BE49-F238E27FC236}">
                <a16:creationId xmlns:a16="http://schemas.microsoft.com/office/drawing/2014/main" id="{C8DF4A0E-0F18-4A4D-9B6F-34C0F8AA78C2}"/>
              </a:ext>
            </a:extLst>
          </p:cNvPr>
          <p:cNvSpPr/>
          <p:nvPr/>
        </p:nvSpPr>
        <p:spPr>
          <a:xfrm>
            <a:off x="6819850" y="4639756"/>
            <a:ext cx="4078941" cy="1396344"/>
          </a:xfrm>
          <a:prstGeom prst="rect">
            <a:avLst/>
          </a:prstGeom>
        </p:spPr>
        <p:txBody>
          <a:bodyPr wrap="square">
            <a:spAutoFit/>
          </a:bodyPr>
          <a:lstStyle/>
          <a:p>
            <a:pPr defTabSz="609585">
              <a:lnSpc>
                <a:spcPct val="107000"/>
              </a:lnSpc>
              <a:spcAft>
                <a:spcPts val="1067"/>
              </a:spcAft>
            </a:pP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r>
              <a:rPr lang="en-GB" sz="1600" dirty="0">
                <a:solidFill>
                  <a:srgbClr val="1300C1"/>
                </a:solidFill>
                <a:latin typeface="Mind Meridian" panose="020B0503030507020204" pitchFamily="34" charset="0"/>
                <a:ea typeface="Calibri" panose="020F0502020204030204" pitchFamily="34" charset="0"/>
                <a:cs typeface="Times New Roman" panose="02020603050405020304" pitchFamily="18" charset="0"/>
              </a:rPr>
              <a:t>Listening to other Mums stories helped me name my own feelings and experiences. I have realised others are experiencing what I am experiencing and that I am not alone in this</a:t>
            </a: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endParaRPr lang="en-GB" sz="1600" dirty="0">
              <a:solidFill>
                <a:srgbClr val="1300C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597599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1021" y="1151336"/>
            <a:ext cx="8903232" cy="1651862"/>
          </a:xfrm>
          <a:prstGeom prst="rect">
            <a:avLst/>
          </a:prstGeom>
          <a:noFill/>
        </p:spPr>
        <p:txBody>
          <a:bodyPr wrap="square" rtlCol="0">
            <a:spAutoFit/>
          </a:bodyPr>
          <a:lstStyle/>
          <a:p>
            <a:pPr defTabSz="609585"/>
            <a:r>
              <a:rPr lang="en-US" sz="2400" b="1" dirty="0">
                <a:solidFill>
                  <a:srgbClr val="1300C0"/>
                </a:solidFill>
                <a:latin typeface="Mind Meridian" panose="020B0503030507020204" pitchFamily="34" charset="0"/>
                <a:cs typeface="Mind Meridian" panose="020B0503030507020204" pitchFamily="34" charset="0"/>
              </a:rPr>
              <a:t>100% of women have reported that they feel:</a:t>
            </a:r>
          </a:p>
          <a:p>
            <a:pPr defTabSz="609585"/>
            <a:endParaRPr lang="en-US" sz="2133" b="1" dirty="0">
              <a:solidFill>
                <a:srgbClr val="1300C0"/>
              </a:solidFill>
              <a:latin typeface="Mind Meridian" panose="020B0503030507020204" pitchFamily="34" charset="0"/>
              <a:cs typeface="Mind Meridian" panose="020B0503030507020204" pitchFamily="34" charset="0"/>
            </a:endParaRPr>
          </a:p>
          <a:p>
            <a:pPr defTabSz="609585"/>
            <a:endParaRPr lang="en-GB" sz="1867" dirty="0">
              <a:solidFill>
                <a:srgbClr val="1300C0"/>
              </a:solidFill>
              <a:latin typeface="Mind Meridian" panose="020B0503030507020204" pitchFamily="34" charset="0"/>
              <a:cs typeface="Mind Meridian" panose="020B0503030507020204" pitchFamily="34" charset="0"/>
            </a:endParaRPr>
          </a:p>
          <a:p>
            <a:pPr defTabSz="609585"/>
            <a:r>
              <a:rPr lang="en-US" sz="1867" dirty="0">
                <a:solidFill>
                  <a:srgbClr val="1300C0"/>
                </a:solidFill>
                <a:latin typeface="Mind Meridian" panose="020B0503030507020204" pitchFamily="34" charset="0"/>
                <a:cs typeface="Mind Meridian" panose="020B0503030507020204" pitchFamily="34" charset="0"/>
              </a:rPr>
              <a:t> </a:t>
            </a:r>
            <a:endParaRPr lang="en-GB" sz="1867" dirty="0">
              <a:solidFill>
                <a:srgbClr val="1300C0"/>
              </a:solidFill>
              <a:latin typeface="Mind Meridian" panose="020B0503030507020204" pitchFamily="34" charset="0"/>
              <a:cs typeface="Mind Meridian" panose="020B0503030507020204" pitchFamily="34" charset="0"/>
            </a:endParaRPr>
          </a:p>
          <a:p>
            <a:pPr defTabSz="609585"/>
            <a:r>
              <a:rPr lang="en-US" sz="1867" dirty="0">
                <a:solidFill>
                  <a:srgbClr val="1300C0"/>
                </a:solidFill>
                <a:latin typeface="Mind Meridian" panose="020B0503030507020204" pitchFamily="34" charset="0"/>
                <a:cs typeface="Mind Meridian" panose="020B0503030507020204" pitchFamily="34" charset="0"/>
              </a:rPr>
              <a:t> </a:t>
            </a:r>
            <a:endParaRPr lang="en-GB" sz="1867" dirty="0">
              <a:solidFill>
                <a:srgbClr val="1300C0"/>
              </a:solidFill>
              <a:latin typeface="Mind Meridian" panose="020B0503030507020204" pitchFamily="34" charset="0"/>
              <a:cs typeface="Mind Meridian" panose="020B0503030507020204" pitchFamily="34" charset="0"/>
            </a:endParaRPr>
          </a:p>
        </p:txBody>
      </p:sp>
      <p:pic>
        <p:nvPicPr>
          <p:cNvPr id="9" name="Picture 8">
            <a:extLst>
              <a:ext uri="{FF2B5EF4-FFF2-40B4-BE49-F238E27FC236}">
                <a16:creationId xmlns:a16="http://schemas.microsoft.com/office/drawing/2014/main" id="{C3DF5BD6-B97D-4F2E-B96F-7B279054C4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4357" y="-1466791"/>
            <a:ext cx="4992555" cy="944788"/>
          </a:xfrm>
          <a:prstGeom prst="rect">
            <a:avLst/>
          </a:prstGeom>
        </p:spPr>
      </p:pic>
      <p:pic>
        <p:nvPicPr>
          <p:cNvPr id="7" name="Picture 6" descr="Mind_Illustration_Heart_Basket_Blue_RGB.png">
            <a:extLst>
              <a:ext uri="{FF2B5EF4-FFF2-40B4-BE49-F238E27FC236}">
                <a16:creationId xmlns:a16="http://schemas.microsoft.com/office/drawing/2014/main" id="{20FFCFBA-2E41-4007-B5D8-C8252D50C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96861"/>
            <a:ext cx="2540855" cy="254085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25764A-E008-4149-BDD7-D4DA7D8FF13D}"/>
              </a:ext>
            </a:extLst>
          </p:cNvPr>
          <p:cNvSpPr txBox="1"/>
          <p:nvPr/>
        </p:nvSpPr>
        <p:spPr>
          <a:xfrm>
            <a:off x="1087623" y="516113"/>
            <a:ext cx="6292421" cy="584775"/>
          </a:xfrm>
          <a:prstGeom prst="rect">
            <a:avLst/>
          </a:prstGeom>
          <a:noFill/>
        </p:spPr>
        <p:txBody>
          <a:bodyPr wrap="square" rtlCol="0">
            <a:spAutoFit/>
          </a:bodyPr>
          <a:lstStyle/>
          <a:p>
            <a:pPr defTabSz="609585"/>
            <a:r>
              <a:rPr lang="en-US" sz="3200" b="1" dirty="0">
                <a:solidFill>
                  <a:srgbClr val="1300C0"/>
                </a:solidFill>
                <a:latin typeface="Mind Meridian" panose="020B0503030507020204" pitchFamily="34" charset="0"/>
                <a:ea typeface="Tahoma" panose="020B0604030504040204" pitchFamily="34" charset="0"/>
                <a:cs typeface="Mind Meridian" panose="020B0503030507020204" pitchFamily="34" charset="0"/>
              </a:rPr>
              <a:t>Outcomes </a:t>
            </a:r>
            <a:endParaRPr lang="en-GB" sz="32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2">
            <a:extLst>
              <a:ext uri="{FF2B5EF4-FFF2-40B4-BE49-F238E27FC236}">
                <a16:creationId xmlns:a16="http://schemas.microsoft.com/office/drawing/2014/main" id="{886716CD-0526-44DC-8AB4-BB1BAE4F7774}"/>
              </a:ext>
            </a:extLst>
          </p:cNvPr>
          <p:cNvGraphicFramePr>
            <a:graphicFrameLocks noGrp="1"/>
          </p:cNvGraphicFramePr>
          <p:nvPr/>
        </p:nvGraphicFramePr>
        <p:xfrm>
          <a:off x="2460172" y="1913514"/>
          <a:ext cx="6491008" cy="2215221"/>
        </p:xfrm>
        <a:graphic>
          <a:graphicData uri="http://schemas.openxmlformats.org/drawingml/2006/table">
            <a:tbl>
              <a:tblPr firstRow="1" firstCol="1" bandRow="1"/>
              <a:tblGrid>
                <a:gridCol w="6491008">
                  <a:extLst>
                    <a:ext uri="{9D8B030D-6E8A-4147-A177-3AD203B41FA5}">
                      <a16:colId xmlns:a16="http://schemas.microsoft.com/office/drawing/2014/main" val="1065235241"/>
                    </a:ext>
                  </a:extLst>
                </a:gridCol>
              </a:tblGrid>
              <a:tr h="553805">
                <a:tc>
                  <a:txBody>
                    <a:bodyPr/>
                    <a:lstStyle/>
                    <a:p>
                      <a:pPr>
                        <a:lnSpc>
                          <a:spcPct val="107000"/>
                        </a:lnSpc>
                        <a:spcAft>
                          <a:spcPts val="0"/>
                        </a:spcAft>
                      </a:pPr>
                      <a:r>
                        <a:rPr lang="en-GB" sz="1900" dirty="0">
                          <a:solidFill>
                            <a:schemeClr val="tx2"/>
                          </a:solidFill>
                          <a:effectLst/>
                          <a:latin typeface="Mind Meridian" panose="020B0503030507020204" pitchFamily="34" charset="0"/>
                          <a:ea typeface="Calibri" panose="020F0502020204030204" pitchFamily="34" charset="0"/>
                          <a:cs typeface="Times New Roman" panose="02020603050405020304" pitchFamily="18" charset="0"/>
                        </a:rPr>
                        <a:t>A reduction in low mood and /or anxiety</a:t>
                      </a:r>
                    </a:p>
                    <a:p>
                      <a:pPr>
                        <a:lnSpc>
                          <a:spcPct val="107000"/>
                        </a:lnSpc>
                        <a:spcAft>
                          <a:spcPts val="0"/>
                        </a:spcAft>
                      </a:pPr>
                      <a:endParaRPr lang="en-GB"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D9"/>
                    </a:solidFill>
                  </a:tcPr>
                </a:tc>
                <a:extLst>
                  <a:ext uri="{0D108BD9-81ED-4DB2-BD59-A6C34878D82A}">
                    <a16:rowId xmlns:a16="http://schemas.microsoft.com/office/drawing/2014/main" val="2635269620"/>
                  </a:ext>
                </a:extLst>
              </a:tr>
              <a:tr h="553805">
                <a:tc>
                  <a:txBody>
                    <a:bodyPr/>
                    <a:lstStyle/>
                    <a:p>
                      <a:pPr>
                        <a:lnSpc>
                          <a:spcPct val="107000"/>
                        </a:lnSpc>
                        <a:spcAft>
                          <a:spcPts val="0"/>
                        </a:spcAft>
                      </a:pPr>
                      <a:r>
                        <a:rPr lang="en-GB" sz="1900" dirty="0">
                          <a:solidFill>
                            <a:schemeClr val="tx2"/>
                          </a:solidFill>
                          <a:effectLst/>
                          <a:latin typeface="Mind Meridian" panose="020B0503030507020204" pitchFamily="34" charset="0"/>
                          <a:ea typeface="Calibri" panose="020F0502020204030204" pitchFamily="34" charset="0"/>
                          <a:cs typeface="Times New Roman" panose="02020603050405020304" pitchFamily="18" charset="0"/>
                        </a:rPr>
                        <a:t>More skilled in self-care and managing their well-being</a:t>
                      </a:r>
                    </a:p>
                    <a:p>
                      <a:pPr>
                        <a:lnSpc>
                          <a:spcPct val="107000"/>
                        </a:lnSpc>
                        <a:spcAft>
                          <a:spcPts val="0"/>
                        </a:spcAft>
                      </a:pPr>
                      <a:endParaRPr lang="en-GB"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D9"/>
                    </a:solidFill>
                  </a:tcPr>
                </a:tc>
                <a:extLst>
                  <a:ext uri="{0D108BD9-81ED-4DB2-BD59-A6C34878D82A}">
                    <a16:rowId xmlns:a16="http://schemas.microsoft.com/office/drawing/2014/main" val="110192913"/>
                  </a:ext>
                </a:extLst>
              </a:tr>
              <a:tr h="553805">
                <a:tc>
                  <a:txBody>
                    <a:bodyPr/>
                    <a:lstStyle/>
                    <a:p>
                      <a:pPr>
                        <a:lnSpc>
                          <a:spcPct val="107000"/>
                        </a:lnSpc>
                        <a:spcAft>
                          <a:spcPts val="0"/>
                        </a:spcAft>
                      </a:pPr>
                      <a:r>
                        <a:rPr lang="en-GB" sz="1900" dirty="0">
                          <a:solidFill>
                            <a:schemeClr val="tx2"/>
                          </a:solidFill>
                          <a:effectLst/>
                          <a:latin typeface="Mind Meridian" panose="020B0503030507020204" pitchFamily="34" charset="0"/>
                          <a:ea typeface="Calibri" panose="020F0502020204030204" pitchFamily="34" charset="0"/>
                          <a:cs typeface="Times New Roman" panose="02020603050405020304" pitchFamily="18" charset="0"/>
                        </a:rPr>
                        <a:t>More confident in being able to engage with services</a:t>
                      </a:r>
                    </a:p>
                    <a:p>
                      <a:pPr>
                        <a:lnSpc>
                          <a:spcPct val="107000"/>
                        </a:lnSpc>
                        <a:spcAft>
                          <a:spcPts val="0"/>
                        </a:spcAft>
                      </a:pPr>
                      <a:endParaRPr lang="en-GB"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D9"/>
                    </a:solidFill>
                  </a:tcPr>
                </a:tc>
                <a:extLst>
                  <a:ext uri="{0D108BD9-81ED-4DB2-BD59-A6C34878D82A}">
                    <a16:rowId xmlns:a16="http://schemas.microsoft.com/office/drawing/2014/main" val="1633483407"/>
                  </a:ext>
                </a:extLst>
              </a:tr>
              <a:tr h="553805">
                <a:tc>
                  <a:txBody>
                    <a:bodyPr/>
                    <a:lstStyle/>
                    <a:p>
                      <a:pPr>
                        <a:lnSpc>
                          <a:spcPct val="107000"/>
                        </a:lnSpc>
                        <a:spcAft>
                          <a:spcPts val="0"/>
                        </a:spcAft>
                      </a:pPr>
                      <a:r>
                        <a:rPr lang="en-GB" sz="1900" dirty="0">
                          <a:solidFill>
                            <a:schemeClr val="tx2"/>
                          </a:solidFill>
                          <a:effectLst/>
                          <a:latin typeface="Mind Meridian" panose="020B0503030507020204" pitchFamily="34" charset="0"/>
                          <a:ea typeface="Calibri" panose="020F0502020204030204" pitchFamily="34" charset="0"/>
                          <a:cs typeface="Times New Roman" panose="02020603050405020304" pitchFamily="18" charset="0"/>
                        </a:rPr>
                        <a:t>More connected to others after accessing peer support</a:t>
                      </a:r>
                    </a:p>
                    <a:p>
                      <a:pPr>
                        <a:lnSpc>
                          <a:spcPct val="107000"/>
                        </a:lnSpc>
                        <a:spcAft>
                          <a:spcPts val="0"/>
                        </a:spcAft>
                      </a:pPr>
                      <a:endParaRPr lang="en-GB"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D9"/>
                    </a:solidFill>
                  </a:tcPr>
                </a:tc>
                <a:extLst>
                  <a:ext uri="{0D108BD9-81ED-4DB2-BD59-A6C34878D82A}">
                    <a16:rowId xmlns:a16="http://schemas.microsoft.com/office/drawing/2014/main" val="3452117867"/>
                  </a:ext>
                </a:extLst>
              </a:tr>
            </a:tbl>
          </a:graphicData>
        </a:graphic>
      </p:graphicFrame>
      <p:sp>
        <p:nvSpPr>
          <p:cNvPr id="8" name="TextBox 7">
            <a:extLst>
              <a:ext uri="{FF2B5EF4-FFF2-40B4-BE49-F238E27FC236}">
                <a16:creationId xmlns:a16="http://schemas.microsoft.com/office/drawing/2014/main" id="{F6405625-5034-4CD0-8270-4450DD09C30B}"/>
              </a:ext>
            </a:extLst>
          </p:cNvPr>
          <p:cNvSpPr txBox="1"/>
          <p:nvPr/>
        </p:nvSpPr>
        <p:spPr>
          <a:xfrm>
            <a:off x="905435" y="4313713"/>
            <a:ext cx="10506636" cy="2021194"/>
          </a:xfrm>
          <a:prstGeom prst="rect">
            <a:avLst/>
          </a:prstGeom>
          <a:noFill/>
        </p:spPr>
        <p:txBody>
          <a:bodyPr wrap="square" rtlCol="0">
            <a:spAutoFit/>
          </a:bodyPr>
          <a:lstStyle/>
          <a:p>
            <a:pPr defTabSz="609585"/>
            <a:r>
              <a:rPr lang="en-US" sz="2400" dirty="0">
                <a:solidFill>
                  <a:srgbClr val="1300C0"/>
                </a:solidFill>
                <a:latin typeface="Mind Meridian" panose="020B0503030507020204" pitchFamily="34" charset="0"/>
                <a:cs typeface="Mind Meridian" panose="020B0503030507020204" pitchFamily="34" charset="0"/>
              </a:rPr>
              <a:t>Questionnaires completed pre and post course with consistent reductions in anxiety and improvements in low mood and well being </a:t>
            </a:r>
            <a:r>
              <a:rPr lang="en-US" sz="1867" dirty="0">
                <a:solidFill>
                  <a:srgbClr val="1300C0"/>
                </a:solidFill>
                <a:latin typeface="Mind Meridian" panose="020B0503030507020204" pitchFamily="34" charset="0"/>
                <a:cs typeface="Mind Meridian" panose="020B0503030507020204" pitchFamily="34" charset="0"/>
              </a:rPr>
              <a:t>(WEMWBS, PHQ9, GAD7)</a:t>
            </a:r>
            <a:endParaRPr lang="en-US" sz="2667" dirty="0">
              <a:solidFill>
                <a:srgbClr val="1300C0"/>
              </a:solidFill>
              <a:latin typeface="Mind Meridian" panose="020B0503030507020204" pitchFamily="34" charset="0"/>
              <a:cs typeface="Mind Meridian" panose="020B0503030507020204" pitchFamily="34" charset="0"/>
            </a:endParaRPr>
          </a:p>
          <a:p>
            <a:pPr defTabSz="609585"/>
            <a:endParaRPr lang="en-US" sz="2133" b="1" dirty="0">
              <a:solidFill>
                <a:srgbClr val="1300C0"/>
              </a:solidFill>
              <a:latin typeface="Mind Meridian" panose="020B0503030507020204" pitchFamily="34" charset="0"/>
              <a:cs typeface="Mind Meridian" panose="020B0503030507020204" pitchFamily="34" charset="0"/>
            </a:endParaRPr>
          </a:p>
          <a:p>
            <a:pPr defTabSz="609585"/>
            <a:endParaRPr lang="en-GB" sz="1867" dirty="0">
              <a:solidFill>
                <a:srgbClr val="1300C0"/>
              </a:solidFill>
              <a:latin typeface="Mind Meridian" panose="020B0503030507020204" pitchFamily="34" charset="0"/>
              <a:cs typeface="Mind Meridian" panose="020B0503030507020204" pitchFamily="34" charset="0"/>
            </a:endParaRPr>
          </a:p>
          <a:p>
            <a:pPr defTabSz="609585"/>
            <a:r>
              <a:rPr lang="en-US" sz="1867" dirty="0">
                <a:solidFill>
                  <a:srgbClr val="1300C0"/>
                </a:solidFill>
                <a:latin typeface="Mind Meridian" panose="020B0503030507020204" pitchFamily="34" charset="0"/>
                <a:cs typeface="Mind Meridian" panose="020B0503030507020204" pitchFamily="34" charset="0"/>
              </a:rPr>
              <a:t> </a:t>
            </a:r>
            <a:endParaRPr lang="en-GB" sz="1867" dirty="0">
              <a:solidFill>
                <a:srgbClr val="1300C0"/>
              </a:solidFill>
              <a:latin typeface="Mind Meridian" panose="020B0503030507020204" pitchFamily="34" charset="0"/>
              <a:cs typeface="Mind Meridian" panose="020B0503030507020204" pitchFamily="34" charset="0"/>
            </a:endParaRPr>
          </a:p>
          <a:p>
            <a:pPr defTabSz="609585"/>
            <a:r>
              <a:rPr lang="en-US" sz="1867" dirty="0">
                <a:solidFill>
                  <a:srgbClr val="1300C0"/>
                </a:solidFill>
                <a:latin typeface="Mind Meridian" panose="020B0503030507020204" pitchFamily="34" charset="0"/>
                <a:cs typeface="Mind Meridian" panose="020B0503030507020204" pitchFamily="34" charset="0"/>
              </a:rPr>
              <a:t> </a:t>
            </a:r>
            <a:endParaRPr lang="en-GB" sz="1867" dirty="0">
              <a:solidFill>
                <a:srgbClr val="1300C0"/>
              </a:solidFill>
              <a:latin typeface="Mind Meridian" panose="020B0503030507020204" pitchFamily="34" charset="0"/>
              <a:cs typeface="Mind Meridian" panose="020B0503030507020204" pitchFamily="34" charset="0"/>
            </a:endParaRPr>
          </a:p>
        </p:txBody>
      </p:sp>
      <p:pic>
        <p:nvPicPr>
          <p:cNvPr id="11" name="Picture 10">
            <a:extLst>
              <a:ext uri="{FF2B5EF4-FFF2-40B4-BE49-F238E27FC236}">
                <a16:creationId xmlns:a16="http://schemas.microsoft.com/office/drawing/2014/main" id="{57153DEA-F095-44BE-82AD-316E04283661}"/>
              </a:ext>
            </a:extLst>
          </p:cNvPr>
          <p:cNvPicPr>
            <a:picLocks noChangeAspect="1"/>
          </p:cNvPicPr>
          <p:nvPr/>
        </p:nvPicPr>
        <p:blipFill>
          <a:blip r:embed="rId4"/>
          <a:stretch>
            <a:fillRect/>
          </a:stretch>
        </p:blipFill>
        <p:spPr>
          <a:xfrm>
            <a:off x="6651813" y="4939553"/>
            <a:ext cx="5540188" cy="2134859"/>
          </a:xfrm>
          <a:prstGeom prst="rect">
            <a:avLst/>
          </a:prstGeom>
        </p:spPr>
      </p:pic>
      <p:sp>
        <p:nvSpPr>
          <p:cNvPr id="12" name="Rectangle 11">
            <a:extLst>
              <a:ext uri="{FF2B5EF4-FFF2-40B4-BE49-F238E27FC236}">
                <a16:creationId xmlns:a16="http://schemas.microsoft.com/office/drawing/2014/main" id="{22D13DFC-B64F-478F-9013-74D5014B9E49}"/>
              </a:ext>
            </a:extLst>
          </p:cNvPr>
          <p:cNvSpPr/>
          <p:nvPr/>
        </p:nvSpPr>
        <p:spPr>
          <a:xfrm>
            <a:off x="7073154" y="5514265"/>
            <a:ext cx="5118847" cy="869405"/>
          </a:xfrm>
          <a:prstGeom prst="rect">
            <a:avLst/>
          </a:prstGeom>
        </p:spPr>
        <p:txBody>
          <a:bodyPr wrap="square">
            <a:spAutoFit/>
          </a:bodyPr>
          <a:lstStyle/>
          <a:p>
            <a:pPr defTabSz="609585">
              <a:lnSpc>
                <a:spcPct val="107000"/>
              </a:lnSpc>
              <a:spcAft>
                <a:spcPts val="1067"/>
              </a:spcAft>
            </a:pP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r>
              <a:rPr lang="en-GB" sz="1600" dirty="0">
                <a:solidFill>
                  <a:srgbClr val="1300C0"/>
                </a:solidFill>
                <a:latin typeface="Mind Meridian" panose="020B0503030507020204" pitchFamily="34" charset="0"/>
                <a:cs typeface="Mind Meridian" panose="020B0503030507020204" pitchFamily="34" charset="0"/>
              </a:rPr>
              <a:t>It’s been amazing to speak to someone who will talk honestly and openly around Motherhood; you made me realise I’m a normal Mum!”</a:t>
            </a: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endParaRPr lang="en-GB" sz="1600" dirty="0">
              <a:solidFill>
                <a:srgbClr val="1300C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2035091"/>
      </p:ext>
    </p:extLst>
  </p:cSld>
  <p:clrMapOvr>
    <a:masterClrMapping/>
  </p:clrMapOvr>
  <mc:AlternateContent xmlns:mc="http://schemas.openxmlformats.org/markup-compatibility/2006" xmlns:p14="http://schemas.microsoft.com/office/powerpoint/2010/main">
    <mc:Choice Requires="p14">
      <p:transition spd="med" p14:dur="700" advClick="0" advTm="14000">
        <p:fade/>
      </p:transition>
    </mc:Choice>
    <mc:Fallback xmlns="">
      <p:transition spd="med" advClick="0" advTm="14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3A9D15-D4DF-46FA-BB04-D89E67772D48}"/>
              </a:ext>
            </a:extLst>
          </p:cNvPr>
          <p:cNvSpPr txBox="1"/>
          <p:nvPr/>
        </p:nvSpPr>
        <p:spPr>
          <a:xfrm>
            <a:off x="1087622" y="1015423"/>
            <a:ext cx="6950591" cy="584775"/>
          </a:xfrm>
          <a:prstGeom prst="rect">
            <a:avLst/>
          </a:prstGeom>
          <a:noFill/>
        </p:spPr>
        <p:txBody>
          <a:bodyPr wrap="square" rtlCol="0">
            <a:spAutoFit/>
          </a:bodyPr>
          <a:lstStyle/>
          <a:p>
            <a:pPr defTabSz="609585"/>
            <a:r>
              <a:rPr lang="en-US" sz="3200" b="1" dirty="0">
                <a:solidFill>
                  <a:srgbClr val="1300C0"/>
                </a:solidFill>
                <a:latin typeface="Mind Meridian" panose="020B0503030507020204" pitchFamily="34" charset="0"/>
                <a:ea typeface="Tahoma" panose="020B0604030504040204" pitchFamily="34" charset="0"/>
                <a:cs typeface="Mind Meridian" panose="020B0503030507020204" pitchFamily="34" charset="0"/>
              </a:rPr>
              <a:t>Loneliness: Impact and Findings </a:t>
            </a:r>
            <a:endParaRPr lang="en-GB" sz="32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3BE69290-678E-45DA-BF5D-AE5A2662736A}"/>
              </a:ext>
            </a:extLst>
          </p:cNvPr>
          <p:cNvSpPr txBox="1"/>
          <p:nvPr/>
        </p:nvSpPr>
        <p:spPr>
          <a:xfrm>
            <a:off x="3872755" y="1666235"/>
            <a:ext cx="7231624" cy="3540200"/>
          </a:xfrm>
          <a:prstGeom prst="rect">
            <a:avLst/>
          </a:prstGeom>
          <a:noFill/>
        </p:spPr>
        <p:txBody>
          <a:bodyPr wrap="square" rtlCol="0">
            <a:spAutoFit/>
          </a:bodyPr>
          <a:lstStyle/>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High uptake of WhatsApp Group invites </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Friendships forged, that outlast the courses</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A sense of ease and community as the course progresses </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Shared experiences e.g. of mothering without your own mother</a:t>
            </a: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Better start for life for children </a:t>
            </a:r>
            <a:r>
              <a:rPr lang="en-GB" sz="1867"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 </a:t>
            </a:r>
            <a:r>
              <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rPr>
              <a:t>Happy mums make happy babies</a:t>
            </a:r>
            <a:r>
              <a:rPr lang="en-GB" sz="1867"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 ” </a:t>
            </a:r>
            <a:r>
              <a:rPr lang="en-GB" sz="1867" dirty="0">
                <a:solidFill>
                  <a:srgbClr val="1300C1"/>
                </a:solidFill>
                <a:latin typeface="Mind Meridian" panose="020B0503030507020204" pitchFamily="34" charset="0"/>
                <a:ea typeface="Calibri" panose="020F0502020204030204" pitchFamily="34" charset="0"/>
                <a:cs typeface="Mind Meridian" panose="020B0503030507020204" pitchFamily="34" charset="0"/>
              </a:rPr>
              <a:t>– Mums Matter Volunteer</a:t>
            </a:r>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a:p>
            <a:pPr defTabSz="609585"/>
            <a:endParaRPr lang="en-GB" sz="1867" dirty="0">
              <a:solidFill>
                <a:srgbClr val="1300C1"/>
              </a:solidFill>
              <a:latin typeface="Mind Meridian" panose="020B0503030507020204" pitchFamily="34" charset="0"/>
              <a:ea typeface="Tahoma" panose="020B0604030504040204" pitchFamily="34" charset="0"/>
              <a:cs typeface="Mind Meridian" panose="020B0503030507020204" pitchFamily="34" charset="0"/>
            </a:endParaRPr>
          </a:p>
        </p:txBody>
      </p:sp>
      <p:pic>
        <p:nvPicPr>
          <p:cNvPr id="8" name="Picture 10" descr="Mind_Illustration_Jack_In_The_Box_Blue_RGB.png">
            <a:extLst>
              <a:ext uri="{FF2B5EF4-FFF2-40B4-BE49-F238E27FC236}">
                <a16:creationId xmlns:a16="http://schemas.microsoft.com/office/drawing/2014/main" id="{5FE4DD7F-AD7C-4021-B2E1-3ED253350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624" y="2057721"/>
            <a:ext cx="2527401" cy="252740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9C3F9C4-B4AC-439E-A672-B0E1AE28A5A3}"/>
              </a:ext>
            </a:extLst>
          </p:cNvPr>
          <p:cNvPicPr>
            <a:picLocks noChangeAspect="1"/>
          </p:cNvPicPr>
          <p:nvPr/>
        </p:nvPicPr>
        <p:blipFill>
          <a:blip r:embed="rId4"/>
          <a:stretch>
            <a:fillRect/>
          </a:stretch>
        </p:blipFill>
        <p:spPr>
          <a:xfrm>
            <a:off x="7225554" y="4939553"/>
            <a:ext cx="4966447" cy="2134859"/>
          </a:xfrm>
          <a:prstGeom prst="rect">
            <a:avLst/>
          </a:prstGeom>
        </p:spPr>
      </p:pic>
      <p:sp>
        <p:nvSpPr>
          <p:cNvPr id="3" name="Rectangle 2">
            <a:extLst>
              <a:ext uri="{FF2B5EF4-FFF2-40B4-BE49-F238E27FC236}">
                <a16:creationId xmlns:a16="http://schemas.microsoft.com/office/drawing/2014/main" id="{A5B53EAC-ABA9-45B9-8769-49887C1620EF}"/>
              </a:ext>
            </a:extLst>
          </p:cNvPr>
          <p:cNvSpPr/>
          <p:nvPr/>
        </p:nvSpPr>
        <p:spPr>
          <a:xfrm>
            <a:off x="7575177" y="5506325"/>
            <a:ext cx="4482353" cy="869405"/>
          </a:xfrm>
          <a:prstGeom prst="rect">
            <a:avLst/>
          </a:prstGeom>
        </p:spPr>
        <p:txBody>
          <a:bodyPr wrap="square">
            <a:spAutoFit/>
          </a:bodyPr>
          <a:lstStyle/>
          <a:p>
            <a:pPr defTabSz="609585">
              <a:lnSpc>
                <a:spcPct val="107000"/>
              </a:lnSpc>
              <a:spcAft>
                <a:spcPts val="1067"/>
              </a:spcAft>
            </a:pP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r>
              <a:rPr lang="en-GB" sz="1600" dirty="0">
                <a:solidFill>
                  <a:srgbClr val="1300C1"/>
                </a:solidFill>
                <a:latin typeface="Mind Meridian" panose="020B0503030507020204" pitchFamily="34" charset="0"/>
                <a:ea typeface="Calibri" panose="020F0502020204030204" pitchFamily="34" charset="0"/>
                <a:cs typeface="Mind Meridian" panose="020B0503030507020204" pitchFamily="34" charset="0"/>
              </a:rPr>
              <a:t>Really lovely space to learn techniques to keep my cool – but better than that, a great space to connect with others </a:t>
            </a:r>
            <a:r>
              <a:rPr lang="en-GB" sz="1600" dirty="0">
                <a:solidFill>
                  <a:srgbClr val="1300C1"/>
                </a:solidFill>
                <a:latin typeface="Mind Meridian Display" panose="020B0803030507020204" pitchFamily="34" charset="0"/>
                <a:ea typeface="Calibri" panose="020F0502020204030204" pitchFamily="34" charset="0"/>
                <a:cs typeface="Times New Roman" panose="02020603050405020304" pitchFamily="18" charset="0"/>
              </a:rPr>
              <a:t>”</a:t>
            </a:r>
            <a:endParaRPr lang="en-GB" sz="1600" dirty="0">
              <a:solidFill>
                <a:srgbClr val="1300C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7568312"/>
      </p:ext>
    </p:extLst>
  </p:cSld>
  <p:clrMapOvr>
    <a:masterClrMapping/>
  </p:clrMapOvr>
  <mc:AlternateContent xmlns:mc="http://schemas.openxmlformats.org/markup-compatibility/2006" xmlns:p14="http://schemas.microsoft.com/office/powerpoint/2010/main">
    <mc:Choice Requires="p14">
      <p:transition spd="slow" p14:dur="4000" advClick="0" advTm="6000">
        <p:cut/>
      </p:transition>
    </mc:Choice>
    <mc:Fallback xmlns="">
      <p:transition spd="slow" advClick="0" advTm="6000">
        <p:cu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bwMode="auto">
          <a:xfrm>
            <a:off x="362539" y="1506938"/>
            <a:ext cx="4991100" cy="4186829"/>
          </a:xfrm>
        </p:spPr>
        <p:txBody>
          <a:bodyPr vert="horz" wrap="square" lIns="78377" tIns="39189" rIns="78377" bIns="39189" numCol="1" rtlCol="0" anchor="t" anchorCtr="0" compatLnSpc="1">
            <a:prstTxWarp prst="textNoShape">
              <a:avLst/>
            </a:prstTxWarp>
            <a:normAutofit/>
          </a:bodyPr>
          <a:lstStyle/>
          <a:p>
            <a:pPr>
              <a:buFont typeface="Arial" panose="020B0604020202020204" pitchFamily="34" charset="0"/>
              <a:buChar char="•"/>
              <a:defRPr/>
            </a:pPr>
            <a:r>
              <a:rPr lang="en-GB" altLang="en-US" sz="3087" dirty="0">
                <a:solidFill>
                  <a:srgbClr val="1300C1"/>
                </a:solidFill>
              </a:rPr>
              <a:t>Long term funding to support the development of similar projects </a:t>
            </a:r>
          </a:p>
          <a:p>
            <a:pPr>
              <a:buFont typeface="Arial" panose="020B0604020202020204" pitchFamily="34" charset="0"/>
              <a:buChar char="•"/>
              <a:defRPr/>
            </a:pPr>
            <a:r>
              <a:rPr lang="en-GB" altLang="en-US" sz="3087" dirty="0">
                <a:solidFill>
                  <a:srgbClr val="1300C1"/>
                </a:solidFill>
              </a:rPr>
              <a:t>Partnership work with other services to identify Mums who will benefit </a:t>
            </a:r>
          </a:p>
          <a:p>
            <a:pPr>
              <a:buFont typeface="Arial" panose="020B0604020202020204" pitchFamily="34" charset="0"/>
              <a:buChar char="•"/>
              <a:defRPr/>
            </a:pPr>
            <a:r>
              <a:rPr lang="en-GB" altLang="en-US" sz="3087" dirty="0">
                <a:solidFill>
                  <a:srgbClr val="1300C1"/>
                </a:solidFill>
              </a:rPr>
              <a:t>More volunteer led peer support</a:t>
            </a:r>
          </a:p>
          <a:p>
            <a:pPr>
              <a:buFont typeface="Arial" panose="020B0604020202020204" pitchFamily="34" charset="0"/>
              <a:buChar char="•"/>
              <a:defRPr/>
            </a:pPr>
            <a:endParaRPr lang="en-GB" altLang="en-US" sz="3087" dirty="0">
              <a:solidFill>
                <a:srgbClr val="1300C1"/>
              </a:solidFill>
            </a:endParaRPr>
          </a:p>
        </p:txBody>
      </p:sp>
      <p:sp>
        <p:nvSpPr>
          <p:cNvPr id="6" name="Title 1"/>
          <p:cNvSpPr txBox="1">
            <a:spLocks/>
          </p:cNvSpPr>
          <p:nvPr/>
        </p:nvSpPr>
        <p:spPr bwMode="auto">
          <a:xfrm>
            <a:off x="327174" y="423303"/>
            <a:ext cx="4991100" cy="1104900"/>
          </a:xfrm>
          <a:prstGeom prst="rect">
            <a:avLst/>
          </a:prstGeom>
          <a:noFill/>
        </p:spPr>
        <p:txBody>
          <a:bodyPr/>
          <a:lstStyle>
            <a:lvl1pPr algn="ctr" defTabSz="1103313" rtl="0" eaLnBrk="0" fontAlgn="base" hangingPunct="0">
              <a:spcBef>
                <a:spcPct val="0"/>
              </a:spcBef>
              <a:spcAft>
                <a:spcPct val="0"/>
              </a:spcAft>
              <a:defRPr sz="5300">
                <a:solidFill>
                  <a:schemeClr val="tx2"/>
                </a:solidFill>
                <a:latin typeface="+mj-lt"/>
                <a:ea typeface="+mj-ea"/>
                <a:cs typeface="+mj-cs"/>
              </a:defRPr>
            </a:lvl1pPr>
            <a:lvl2pPr algn="ctr" defTabSz="1103313" rtl="0" eaLnBrk="0" fontAlgn="base" hangingPunct="0">
              <a:spcBef>
                <a:spcPct val="0"/>
              </a:spcBef>
              <a:spcAft>
                <a:spcPct val="0"/>
              </a:spcAft>
              <a:defRPr sz="5300">
                <a:solidFill>
                  <a:schemeClr val="tx2"/>
                </a:solidFill>
                <a:latin typeface="Arial" charset="0"/>
              </a:defRPr>
            </a:lvl2pPr>
            <a:lvl3pPr algn="ctr" defTabSz="1103313" rtl="0" eaLnBrk="0" fontAlgn="base" hangingPunct="0">
              <a:spcBef>
                <a:spcPct val="0"/>
              </a:spcBef>
              <a:spcAft>
                <a:spcPct val="0"/>
              </a:spcAft>
              <a:defRPr sz="5300">
                <a:solidFill>
                  <a:schemeClr val="tx2"/>
                </a:solidFill>
                <a:latin typeface="Arial" charset="0"/>
              </a:defRPr>
            </a:lvl3pPr>
            <a:lvl4pPr algn="ctr" defTabSz="1103313" rtl="0" eaLnBrk="0" fontAlgn="base" hangingPunct="0">
              <a:spcBef>
                <a:spcPct val="0"/>
              </a:spcBef>
              <a:spcAft>
                <a:spcPct val="0"/>
              </a:spcAft>
              <a:defRPr sz="5300">
                <a:solidFill>
                  <a:schemeClr val="tx2"/>
                </a:solidFill>
                <a:latin typeface="Arial" charset="0"/>
              </a:defRPr>
            </a:lvl4pPr>
            <a:lvl5pPr algn="ctr" defTabSz="1103313" rtl="0" eaLnBrk="0" fontAlgn="base" hangingPunct="0">
              <a:spcBef>
                <a:spcPct val="0"/>
              </a:spcBef>
              <a:spcAft>
                <a:spcPct val="0"/>
              </a:spcAft>
              <a:defRPr sz="5300">
                <a:solidFill>
                  <a:schemeClr val="tx2"/>
                </a:solidFill>
                <a:latin typeface="Arial" charset="0"/>
              </a:defRPr>
            </a:lvl5pPr>
            <a:lvl6pPr marL="457200" algn="ctr" defTabSz="1103313" rtl="0" fontAlgn="base">
              <a:spcBef>
                <a:spcPct val="0"/>
              </a:spcBef>
              <a:spcAft>
                <a:spcPct val="0"/>
              </a:spcAft>
              <a:defRPr sz="5300">
                <a:solidFill>
                  <a:schemeClr val="tx2"/>
                </a:solidFill>
                <a:latin typeface="Arial" charset="0"/>
              </a:defRPr>
            </a:lvl6pPr>
            <a:lvl7pPr marL="914400" algn="ctr" defTabSz="1103313" rtl="0" fontAlgn="base">
              <a:spcBef>
                <a:spcPct val="0"/>
              </a:spcBef>
              <a:spcAft>
                <a:spcPct val="0"/>
              </a:spcAft>
              <a:defRPr sz="5300">
                <a:solidFill>
                  <a:schemeClr val="tx2"/>
                </a:solidFill>
                <a:latin typeface="Arial" charset="0"/>
              </a:defRPr>
            </a:lvl7pPr>
            <a:lvl8pPr marL="1371600" algn="ctr" defTabSz="1103313" rtl="0" fontAlgn="base">
              <a:spcBef>
                <a:spcPct val="0"/>
              </a:spcBef>
              <a:spcAft>
                <a:spcPct val="0"/>
              </a:spcAft>
              <a:defRPr sz="5300">
                <a:solidFill>
                  <a:schemeClr val="tx2"/>
                </a:solidFill>
                <a:latin typeface="Arial" charset="0"/>
              </a:defRPr>
            </a:lvl8pPr>
            <a:lvl9pPr marL="1828800" algn="ctr" defTabSz="1103313" rtl="0" fontAlgn="base">
              <a:spcBef>
                <a:spcPct val="0"/>
              </a:spcBef>
              <a:spcAft>
                <a:spcPct val="0"/>
              </a:spcAft>
              <a:defRPr sz="5300">
                <a:solidFill>
                  <a:schemeClr val="tx2"/>
                </a:solidFill>
                <a:latin typeface="Arial" charset="0"/>
              </a:defRPr>
            </a:lvl9pPr>
          </a:lstStyle>
          <a:p>
            <a:pPr algn="l" defTabSz="1471047">
              <a:defRPr/>
            </a:pPr>
            <a:r>
              <a:rPr lang="en-GB" altLang="en-US" sz="3400" kern="0" dirty="0">
                <a:solidFill>
                  <a:srgbClr val="1300C1"/>
                </a:solidFill>
                <a:latin typeface="Mind Meridian Display" panose="020B0803030507020204" pitchFamily="34" charset="0"/>
                <a:cs typeface="Mind Meridian Display" panose="020B0803030507020204" pitchFamily="34" charset="0"/>
              </a:rPr>
              <a:t>What do we need? </a:t>
            </a:r>
          </a:p>
        </p:txBody>
      </p:sp>
      <p:pic>
        <p:nvPicPr>
          <p:cNvPr id="7" name="Picture 6" descr="Manchester_Mind_Logo_RGB"/>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8420" y="6023004"/>
            <a:ext cx="3139339" cy="594848"/>
          </a:xfrm>
          <a:prstGeom prst="rect">
            <a:avLst/>
          </a:prstGeom>
          <a:noFill/>
          <a:ln>
            <a:noFill/>
          </a:ln>
        </p:spPr>
      </p:pic>
      <p:pic>
        <p:nvPicPr>
          <p:cNvPr id="8" name="Picture Placeholder 7">
            <a:extLst>
              <a:ext uri="{FF2B5EF4-FFF2-40B4-BE49-F238E27FC236}">
                <a16:creationId xmlns:a16="http://schemas.microsoft.com/office/drawing/2014/main" id="{6A1894C8-C217-4A70-A02E-5E2DD7437CA4}"/>
              </a:ext>
            </a:extLst>
          </p:cNvPr>
          <p:cNvPicPr>
            <a:picLocks noGrp="1" noChangeAspect="1"/>
          </p:cNvPicPr>
          <p:nvPr>
            <p:ph type="pic" sz="quarter" idx="10"/>
          </p:nvPr>
        </p:nvPicPr>
        <p:blipFill>
          <a:blip r:embed="rId4"/>
          <a:srcRect l="7315" r="7315"/>
          <a:stretch>
            <a:fillRect/>
          </a:stretch>
        </p:blipFill>
        <p:spPr>
          <a:xfrm>
            <a:off x="7357732" y="1058192"/>
            <a:ext cx="3700129" cy="4334208"/>
          </a:xfrm>
          <a:prstGeom prst="rect">
            <a:avLst/>
          </a:prstGeom>
        </p:spPr>
      </p:pic>
    </p:spTree>
    <p:extLst>
      <p:ext uri="{BB962C8B-B14F-4D97-AF65-F5344CB8AC3E}">
        <p14:creationId xmlns:p14="http://schemas.microsoft.com/office/powerpoint/2010/main" val="4056715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2590-BD0E-354B-BDCD-82C5BD883873}"/>
              </a:ext>
            </a:extLst>
          </p:cNvPr>
          <p:cNvSpPr>
            <a:spLocks noGrp="1"/>
          </p:cNvSpPr>
          <p:nvPr>
            <p:ph type="ctrTitle"/>
          </p:nvPr>
        </p:nvSpPr>
        <p:spPr>
          <a:xfrm>
            <a:off x="2448560" y="819630"/>
            <a:ext cx="7430545" cy="5122689"/>
          </a:xfrm>
        </p:spPr>
        <p:txBody>
          <a:bodyPr/>
          <a:lstStyle/>
          <a:p>
            <a:r>
              <a:rPr lang="en-GB" sz="3733" b="0" dirty="0"/>
              <a:t>It was very helpful for me to hear examples from other people’s lives </a:t>
            </a:r>
            <a:br>
              <a:rPr lang="en-GB" sz="3733" b="0" dirty="0"/>
            </a:br>
            <a:br>
              <a:rPr lang="en-GB" sz="3733" b="0" dirty="0"/>
            </a:br>
            <a:r>
              <a:rPr lang="en-GB" sz="3733" b="0" dirty="0"/>
              <a:t>It gave me the awareness that getting out of my current state is possible</a:t>
            </a:r>
            <a:br>
              <a:rPr lang="en-GB" dirty="0"/>
            </a:br>
            <a:endParaRPr lang="en-US" dirty="0"/>
          </a:p>
        </p:txBody>
      </p:sp>
    </p:spTree>
    <p:extLst>
      <p:ext uri="{BB962C8B-B14F-4D97-AF65-F5344CB8AC3E}">
        <p14:creationId xmlns:p14="http://schemas.microsoft.com/office/powerpoint/2010/main" val="3807193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13"/>
          <p:cNvSpPr/>
          <p:nvPr/>
        </p:nvSpPr>
        <p:spPr>
          <a:xfrm>
            <a:off x="2" y="2633287"/>
            <a:ext cx="12191999" cy="2718180"/>
          </a:xfrm>
          <a:prstGeom prst="rect">
            <a:avLst/>
          </a:prstGeom>
          <a:ln w="12700">
            <a:miter lim="400000"/>
          </a:ln>
          <a:extLst>
            <a:ext uri="{C572A759-6A51-4108-AA02-DFA0A04FC94B}">
              <ma14:wrappingTextBoxFlag xmlns="" xmlns:ma14="http://schemas.microsoft.com/office/mac/drawingml/2011/main" val="1"/>
            </a:ext>
          </a:extLst>
        </p:spPr>
        <p:txBody>
          <a:bodyPr wrap="square" lIns="49260" rIns="49260">
            <a:spAutoFit/>
          </a:bodyPr>
          <a:lstStyle/>
          <a:p>
            <a:pPr marL="3352716" defTabSz="239178">
              <a:defRPr sz="2800">
                <a:solidFill>
                  <a:srgbClr val="003377"/>
                </a:solidFill>
                <a:latin typeface="Tahoma"/>
                <a:ea typeface="Tahoma"/>
                <a:cs typeface="Tahoma"/>
                <a:sym typeface="Tahoma"/>
              </a:defRPr>
            </a:pPr>
            <a:r>
              <a:rPr lang="en-GB"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t>	</a:t>
            </a:r>
            <a:r>
              <a:rPr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t>0161 769 5732</a:t>
            </a:r>
            <a:r>
              <a:rPr lang="en-GB"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t> – Monday – Friday 10-3pm</a:t>
            </a:r>
          </a:p>
          <a:p>
            <a:pPr marL="3352716" defTabSz="239178">
              <a:defRPr sz="2800">
                <a:solidFill>
                  <a:srgbClr val="003377"/>
                </a:solidFill>
                <a:latin typeface="Tahoma"/>
                <a:ea typeface="Tahoma"/>
                <a:cs typeface="Tahoma"/>
                <a:sym typeface="Tahoma"/>
              </a:defRPr>
            </a:pPr>
            <a:r>
              <a:rPr lang="en-GB"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t>	info@manchestermind.org</a:t>
            </a:r>
            <a:br>
              <a:rPr lang="en-GB"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br>
            <a:r>
              <a:rPr lang="en-GB" sz="2133" dirty="0">
                <a:solidFill>
                  <a:srgbClr val="1300C1"/>
                </a:solidFill>
                <a:latin typeface="Mind Meridian" panose="020B0503030507020204" pitchFamily="34" charset="0"/>
                <a:ea typeface="Tahoma" panose="020B0604030504040204" pitchFamily="34" charset="0"/>
                <a:cs typeface="Mind Meridian" panose="020B0503030507020204" pitchFamily="34" charset="0"/>
                <a:sym typeface="Tahoma"/>
              </a:rPr>
              <a:t>	</a:t>
            </a:r>
            <a:r>
              <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hlinkClick r:id="rId2"/>
              </a:rPr>
              <a:t>www.manchestermind.org</a:t>
            </a:r>
            <a:endPar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endParaRPr>
          </a:p>
          <a:p>
            <a:pPr marL="3352716" defTabSz="239178">
              <a:defRPr sz="2800">
                <a:solidFill>
                  <a:srgbClr val="003377"/>
                </a:solidFill>
                <a:latin typeface="Tahoma"/>
                <a:ea typeface="Tahoma"/>
                <a:cs typeface="Tahoma"/>
                <a:sym typeface="Tahoma"/>
              </a:defRPr>
            </a:pPr>
            <a:endPar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endParaRPr>
          </a:p>
          <a:p>
            <a:pPr marL="3352716" defTabSz="239178">
              <a:defRPr sz="2800">
                <a:solidFill>
                  <a:srgbClr val="003377"/>
                </a:solidFill>
                <a:latin typeface="Tahoma"/>
                <a:ea typeface="Tahoma"/>
                <a:cs typeface="Tahoma"/>
                <a:sym typeface="Tahoma"/>
              </a:defRPr>
            </a:pPr>
            <a:r>
              <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rPr>
              <a:t>Charli Headley</a:t>
            </a:r>
          </a:p>
          <a:p>
            <a:pPr marL="3352716" defTabSz="239178">
              <a:defRPr sz="2800">
                <a:solidFill>
                  <a:srgbClr val="003377"/>
                </a:solidFill>
                <a:latin typeface="Tahoma"/>
                <a:ea typeface="Tahoma"/>
                <a:cs typeface="Tahoma"/>
                <a:sym typeface="Tahoma"/>
              </a:defRPr>
            </a:pPr>
            <a:r>
              <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rPr>
              <a:t>Mums Matter Co-Ordinator</a:t>
            </a:r>
          </a:p>
          <a:p>
            <a:pPr marL="3352716" defTabSz="239178">
              <a:defRPr sz="2800">
                <a:solidFill>
                  <a:srgbClr val="003377"/>
                </a:solidFill>
                <a:latin typeface="Tahoma"/>
                <a:ea typeface="Tahoma"/>
                <a:cs typeface="Tahoma"/>
                <a:sym typeface="Tahoma"/>
              </a:defRPr>
            </a:pPr>
            <a:r>
              <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hlinkClick r:id="rId3"/>
              </a:rPr>
              <a:t>Charli.headley@manchestermind.org</a:t>
            </a:r>
            <a:r>
              <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rPr>
              <a:t> </a:t>
            </a:r>
          </a:p>
          <a:p>
            <a:pPr marL="3352716" defTabSz="239178">
              <a:defRPr sz="2800">
                <a:solidFill>
                  <a:srgbClr val="003377"/>
                </a:solidFill>
                <a:latin typeface="Tahoma"/>
                <a:ea typeface="Tahoma"/>
                <a:cs typeface="Tahoma"/>
                <a:sym typeface="Tahoma"/>
              </a:defRPr>
            </a:pPr>
            <a:endParaRPr lang="en-GB" sz="2133" dirty="0">
              <a:solidFill>
                <a:srgbClr val="1300C0"/>
              </a:solidFill>
              <a:latin typeface="Mind Meridian" panose="020B0503030507020204" pitchFamily="34" charset="0"/>
              <a:ea typeface="Tahoma" panose="020B0604030504040204" pitchFamily="34" charset="0"/>
              <a:cs typeface="Mind Meridian" panose="020B0503030507020204" pitchFamily="34" charset="0"/>
              <a:sym typeface="Tahoma"/>
            </a:endParaRPr>
          </a:p>
        </p:txBody>
      </p:sp>
      <p:pic>
        <p:nvPicPr>
          <p:cNvPr id="6" name="Picture 5">
            <a:extLst>
              <a:ext uri="{FF2B5EF4-FFF2-40B4-BE49-F238E27FC236}">
                <a16:creationId xmlns:a16="http://schemas.microsoft.com/office/drawing/2014/main" id="{C3DF5BD6-B97D-4F2E-B96F-7B279054C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5470" y="1075124"/>
            <a:ext cx="4582487" cy="867187"/>
          </a:xfrm>
          <a:prstGeom prst="rect">
            <a:avLst/>
          </a:prstGeom>
        </p:spPr>
      </p:pic>
    </p:spTree>
    <p:extLst>
      <p:ext uri="{BB962C8B-B14F-4D97-AF65-F5344CB8AC3E}">
        <p14:creationId xmlns:p14="http://schemas.microsoft.com/office/powerpoint/2010/main" val="3493182495"/>
      </p:ext>
    </p:extLst>
  </p:cSld>
  <p:clrMapOvr>
    <a:masterClrMapping/>
  </p:clrMapOvr>
  <mc:AlternateContent xmlns:mc="http://schemas.openxmlformats.org/markup-compatibility/2006" xmlns:p14="http://schemas.microsoft.com/office/powerpoint/2010/main">
    <mc:Choice Requires="p14">
      <p:transition spd="slow" p14:dur="4000" advClick="0" advTm="6000">
        <p:cut/>
      </p:transition>
    </mc:Choice>
    <mc:Fallback xmlns="">
      <p:transition spd="slow" advClick="0" advTm="6000">
        <p:cut/>
      </p:transition>
    </mc:Fallback>
  </mc:AlternateContent>
</p:sld>
</file>

<file path=ppt/theme/theme1.xml><?xml version="1.0" encoding="utf-8"?>
<a:theme xmlns:a="http://schemas.openxmlformats.org/drawingml/2006/main" name="PunchcardVTI">
  <a:themeElements>
    <a:clrScheme name="AnalogousFromLightSeedLeftStep">
      <a:dk1>
        <a:srgbClr val="000000"/>
      </a:dk1>
      <a:lt1>
        <a:srgbClr val="FFFFFF"/>
      </a:lt1>
      <a:dk2>
        <a:srgbClr val="22363C"/>
      </a:dk2>
      <a:lt2>
        <a:srgbClr val="E8E8E2"/>
      </a:lt2>
      <a:accent1>
        <a:srgbClr val="827BE1"/>
      </a:accent1>
      <a:accent2>
        <a:srgbClr val="5E8ADA"/>
      </a:accent2>
      <a:accent3>
        <a:srgbClr val="43B0D1"/>
      </a:accent3>
      <a:accent4>
        <a:srgbClr val="4EB5A2"/>
      </a:accent4>
      <a:accent5>
        <a:srgbClr val="54B77B"/>
      </a:accent5>
      <a:accent6>
        <a:srgbClr val="50B94F"/>
      </a:accent6>
      <a:hlink>
        <a:srgbClr val="838651"/>
      </a:hlink>
      <a:folHlink>
        <a:srgbClr val="7F7F7F"/>
      </a:folHlink>
    </a:clrScheme>
    <a:fontScheme name="Punchcard">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ppt/theme/theme2.xml><?xml version="1.0" encoding="utf-8"?>
<a:theme xmlns:a="http://schemas.openxmlformats.org/drawingml/2006/main" name="Mind main backgrounds">
  <a:themeElements>
    <a:clrScheme name="Mind Colour Palette">
      <a:dk1>
        <a:srgbClr val="000000"/>
      </a:dk1>
      <a:lt1>
        <a:srgbClr val="FFFFFF"/>
      </a:lt1>
      <a:dk2>
        <a:srgbClr val="1300C1"/>
      </a:dk2>
      <a:lt2>
        <a:srgbClr val="E7E6E6"/>
      </a:lt2>
      <a:accent1>
        <a:srgbClr val="FFCDD9"/>
      </a:accent1>
      <a:accent2>
        <a:srgbClr val="9DA8FF"/>
      </a:accent2>
      <a:accent3>
        <a:srgbClr val="71F5C3"/>
      </a:accent3>
      <a:accent4>
        <a:srgbClr val="8149FF"/>
      </a:accent4>
      <a:accent5>
        <a:srgbClr val="FF0071"/>
      </a:accent5>
      <a:accent6>
        <a:srgbClr val="FCFFFB"/>
      </a:accent6>
      <a:hlink>
        <a:srgbClr val="0563C1"/>
      </a:hlink>
      <a:folHlink>
        <a:srgbClr val="91929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Highlight pages">
  <a:themeElements>
    <a:clrScheme name="Mind Colour Palette">
      <a:dk1>
        <a:srgbClr val="000000"/>
      </a:dk1>
      <a:lt1>
        <a:srgbClr val="FFFFFF"/>
      </a:lt1>
      <a:dk2>
        <a:srgbClr val="1300C1"/>
      </a:dk2>
      <a:lt2>
        <a:srgbClr val="E7E6E6"/>
      </a:lt2>
      <a:accent1>
        <a:srgbClr val="FFCDD9"/>
      </a:accent1>
      <a:accent2>
        <a:srgbClr val="9DA8FF"/>
      </a:accent2>
      <a:accent3>
        <a:srgbClr val="71F5C3"/>
      </a:accent3>
      <a:accent4>
        <a:srgbClr val="8149FF"/>
      </a:accent4>
      <a:accent5>
        <a:srgbClr val="FF0071"/>
      </a:accent5>
      <a:accent6>
        <a:srgbClr val="FCFFFB"/>
      </a:accent6>
      <a:hlink>
        <a:srgbClr val="0563C1"/>
      </a:hlink>
      <a:folHlink>
        <a:srgbClr val="9192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isp">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14488</TotalTime>
  <Words>5168</Words>
  <Application>Microsoft Office PowerPoint</Application>
  <PresentationFormat>Widescreen</PresentationFormat>
  <Paragraphs>506</Paragraphs>
  <Slides>45</Slides>
  <Notes>28</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45</vt:i4>
      </vt:variant>
    </vt:vector>
  </HeadingPairs>
  <TitlesOfParts>
    <vt:vector size="63" baseType="lpstr">
      <vt:lpstr>Aptos</vt:lpstr>
      <vt:lpstr>Arial</vt:lpstr>
      <vt:lpstr>Calibri</vt:lpstr>
      <vt:lpstr>Century Gothic</vt:lpstr>
      <vt:lpstr>FS Meridian</vt:lpstr>
      <vt:lpstr>Google Sans</vt:lpstr>
      <vt:lpstr>Mind Meridian</vt:lpstr>
      <vt:lpstr>Mind Meridian Display</vt:lpstr>
      <vt:lpstr>Neue Haas Grotesk Text Pro</vt:lpstr>
      <vt:lpstr>System Font Regular</vt:lpstr>
      <vt:lpstr>Tahoma</vt:lpstr>
      <vt:lpstr>WarnockPro</vt:lpstr>
      <vt:lpstr>Wingdings</vt:lpstr>
      <vt:lpstr>Wingdings 3</vt:lpstr>
      <vt:lpstr>PunchcardVTI</vt:lpstr>
      <vt:lpstr>Mind main backgrounds</vt:lpstr>
      <vt:lpstr>Highlight pages</vt:lpstr>
      <vt:lpstr>Wisp</vt:lpstr>
      <vt:lpstr>The Experience of Loneliness in  Women with Perinatal Depression  </vt:lpstr>
      <vt:lpstr>Perinatal depression &amp; loneliness</vt:lpstr>
      <vt:lpstr>Research into loneliness &amp; depression</vt:lpstr>
      <vt:lpstr>Aims</vt:lpstr>
      <vt:lpstr>Methods</vt:lpstr>
      <vt:lpstr>Methods</vt:lpstr>
      <vt:lpstr>Results</vt:lpstr>
      <vt:lpstr>Results</vt:lpstr>
      <vt:lpstr>Results</vt:lpstr>
      <vt:lpstr>Results</vt:lpstr>
      <vt:lpstr>Results</vt:lpstr>
      <vt:lpstr>Results</vt:lpstr>
      <vt:lpstr>Results</vt:lpstr>
      <vt:lpstr>Results</vt:lpstr>
      <vt:lpstr>Results</vt:lpstr>
      <vt:lpstr>Results</vt:lpstr>
      <vt:lpstr>Discussion</vt:lpstr>
      <vt:lpstr>Strengths &amp; Limitations</vt:lpstr>
      <vt:lpstr>Clinical recommendations to reduce loneliness in first 1001 days</vt:lpstr>
      <vt:lpstr>Future opportunities</vt:lpstr>
      <vt:lpstr>Conclusions</vt:lpstr>
      <vt:lpstr>PowerPoint Presentation</vt:lpstr>
      <vt:lpstr>References</vt:lpstr>
      <vt:lpstr>Acknowledgements &amp; declarations</vt:lpstr>
      <vt:lpstr>Thank you and any questions?</vt:lpstr>
      <vt:lpstr>Perinatal Mental Health Project</vt:lpstr>
      <vt:lpstr>What Are the PMH Projects Aims?</vt:lpstr>
      <vt:lpstr>Co-production</vt:lpstr>
      <vt:lpstr>Data Collection </vt:lpstr>
      <vt:lpstr>  Service User Demographics </vt:lpstr>
      <vt:lpstr>  Service Provider  Demographics </vt:lpstr>
      <vt:lpstr>PMH Project Listening Sessions  </vt:lpstr>
      <vt:lpstr>Emerging Themes </vt:lpstr>
      <vt:lpstr>PMH and Perinatal Loneliness. </vt:lpstr>
      <vt:lpstr>Looking forward… Final report and directory </vt:lpstr>
      <vt:lpstr>Questions?</vt:lpstr>
      <vt:lpstr>Peer Support and Perinatal Loneliness </vt:lpstr>
      <vt:lpstr>PowerPoint Presentation</vt:lpstr>
      <vt:lpstr>Course content</vt:lpstr>
      <vt:lpstr>PowerPoint Presentation</vt:lpstr>
      <vt:lpstr>PowerPoint Presentation</vt:lpstr>
      <vt:lpstr>PowerPoint Presentation</vt:lpstr>
      <vt:lpstr>PowerPoint Presentation</vt:lpstr>
      <vt:lpstr>It was very helpful for me to hear examples from other people’s lives   It gave me the awareness that getting out of my current state is possible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snap out of it’ – The Experience of Loneliness in Women with Perinatal Depression:    A Qualitative Meta-Synthesis of the Literature </dc:title>
  <dc:creator>Adlington, Kate</dc:creator>
  <cp:lastModifiedBy>Ruth Naughton-Doe</cp:lastModifiedBy>
  <cp:revision>110</cp:revision>
  <dcterms:created xsi:type="dcterms:W3CDTF">2021-11-01T12:38:38Z</dcterms:created>
  <dcterms:modified xsi:type="dcterms:W3CDTF">2024-09-18T07:47:56Z</dcterms:modified>
</cp:coreProperties>
</file>